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97" r:id="rId3"/>
    <p:sldId id="296" r:id="rId4"/>
    <p:sldId id="258" r:id="rId5"/>
    <p:sldId id="259" r:id="rId6"/>
    <p:sldId id="260" r:id="rId7"/>
    <p:sldId id="261" r:id="rId8"/>
    <p:sldId id="262" r:id="rId9"/>
    <p:sldId id="263" r:id="rId10"/>
    <p:sldId id="264" r:id="rId11"/>
    <p:sldId id="298" r:id="rId12"/>
    <p:sldId id="265" r:id="rId13"/>
    <p:sldId id="266" r:id="rId14"/>
    <p:sldId id="267" r:id="rId15"/>
    <p:sldId id="268" r:id="rId16"/>
    <p:sldId id="269" r:id="rId17"/>
    <p:sldId id="270" r:id="rId18"/>
    <p:sldId id="271" r:id="rId19"/>
    <p:sldId id="256" r:id="rId20"/>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83" d="100"/>
          <a:sy n="83" d="100"/>
        </p:scale>
        <p:origin x="6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413388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116170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18060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539771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341484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154617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91BD80C8-91B1-4A68-ABC4-A87322E39B31}" type="datetimeFigureOut">
              <a:rPr lang="ar-EG" smtClean="0"/>
              <a:t>02/08/1441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23380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91BD80C8-91B1-4A68-ABC4-A87322E39B31}" type="datetimeFigureOut">
              <a:rPr lang="ar-EG" smtClean="0"/>
              <a:t>02/08/1441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168658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1BD80C8-91B1-4A68-ABC4-A87322E39B31}" type="datetimeFigureOut">
              <a:rPr lang="ar-EG" smtClean="0"/>
              <a:t>02/08/1441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84415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18207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91BD80C8-91B1-4A68-ABC4-A87322E39B31}" type="datetimeFigureOut">
              <a:rPr lang="ar-EG" smtClean="0"/>
              <a:t>02/08/1441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FDD81881-A573-4167-8A11-B1C1C546E950}" type="slidenum">
              <a:rPr lang="ar-EG" smtClean="0"/>
              <a:t>‹#›</a:t>
            </a:fld>
            <a:endParaRPr lang="ar-EG"/>
          </a:p>
        </p:txBody>
      </p:sp>
    </p:spTree>
    <p:extLst>
      <p:ext uri="{BB962C8B-B14F-4D97-AF65-F5344CB8AC3E}">
        <p14:creationId xmlns:p14="http://schemas.microsoft.com/office/powerpoint/2010/main" val="23125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1BD80C8-91B1-4A68-ABC4-A87322E39B31}" type="datetimeFigureOut">
              <a:rPr lang="ar-EG" smtClean="0"/>
              <a:t>02/08/1441</a:t>
            </a:fld>
            <a:endParaRPr lang="ar-EG"/>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D81881-A573-4167-8A11-B1C1C546E950}" type="slidenum">
              <a:rPr lang="ar-EG" smtClean="0"/>
              <a:t>‹#›</a:t>
            </a:fld>
            <a:endParaRPr lang="ar-EG"/>
          </a:p>
        </p:txBody>
      </p:sp>
    </p:spTree>
    <p:extLst>
      <p:ext uri="{BB962C8B-B14F-4D97-AF65-F5344CB8AC3E}">
        <p14:creationId xmlns:p14="http://schemas.microsoft.com/office/powerpoint/2010/main" val="1418428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2036" y="397165"/>
            <a:ext cx="10788074" cy="6280726"/>
          </a:xfrm>
        </p:spPr>
        <p:txBody>
          <a:bodyPr>
            <a:noAutofit/>
          </a:bodyPr>
          <a:lstStyle/>
          <a:p>
            <a:r>
              <a:rPr lang="ar-SA" sz="3600" dirty="0">
                <a:solidFill>
                  <a:srgbClr val="FF0000"/>
                </a:solidFill>
                <a:latin typeface="Impact" panose="020B0806030902050204" pitchFamily="34" charset="0"/>
                <a:cs typeface="PT Bold Heading" panose="02010400000000000000" pitchFamily="2" charset="-78"/>
              </a:rPr>
              <a:t>محاضرات مقرر</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 </a:t>
            </a:r>
            <a:r>
              <a:rPr lang="ar-SA" sz="3600" dirty="0">
                <a:latin typeface="Impact" panose="020B0806030902050204" pitchFamily="34" charset="0"/>
                <a:cs typeface="PT Bold Heading" panose="02010400000000000000" pitchFamily="2" charset="-78"/>
              </a:rPr>
              <a:t>الأصول الاجتماعية والفلسفية للتربية</a:t>
            </a:r>
            <a:br>
              <a:rPr lang="ar-SA" sz="3600" dirty="0">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الفرقة الرابعة " عام"</a:t>
            </a:r>
            <a:br>
              <a:rPr lang="ar-SA" sz="3600" dirty="0">
                <a:solidFill>
                  <a:srgbClr val="FF0000"/>
                </a:solidFill>
                <a:latin typeface="Impact" panose="020B0806030902050204" pitchFamily="34" charset="0"/>
                <a:cs typeface="PT Bold Heading" panose="02010400000000000000" pitchFamily="2" charset="-78"/>
              </a:rPr>
            </a:br>
            <a:r>
              <a:rPr lang="ar-SA" sz="3600" dirty="0">
                <a:latin typeface="Impact" panose="020B0806030902050204" pitchFamily="34" charset="0"/>
                <a:cs typeface="PT Bold Heading" panose="02010400000000000000" pitchFamily="2" charset="-78"/>
              </a:rPr>
              <a:t>جميع الشعب</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smtClean="0">
                <a:solidFill>
                  <a:srgbClr val="FF0000"/>
                </a:solidFill>
                <a:latin typeface="Impact" panose="020B0806030902050204" pitchFamily="34" charset="0"/>
                <a:cs typeface="PT Bold Heading" panose="02010400000000000000" pitchFamily="2" charset="-78"/>
              </a:rPr>
              <a:t>محاضرة بعنوان</a:t>
            </a:r>
            <a:br>
              <a:rPr lang="ar-SA" sz="3600" dirty="0" smtClean="0">
                <a:solidFill>
                  <a:srgbClr val="FF0000"/>
                </a:solidFill>
                <a:latin typeface="Impact" panose="020B0806030902050204" pitchFamily="34" charset="0"/>
                <a:cs typeface="PT Bold Heading" panose="02010400000000000000" pitchFamily="2" charset="-78"/>
              </a:rPr>
            </a:br>
            <a:r>
              <a:rPr lang="ar-SA" sz="3600" dirty="0" smtClean="0">
                <a:solidFill>
                  <a:srgbClr val="FF0000"/>
                </a:solidFill>
                <a:latin typeface="Impact" panose="020B0806030902050204" pitchFamily="34" charset="0"/>
                <a:cs typeface="PT Bold Heading" panose="02010400000000000000" pitchFamily="2" charset="-78"/>
              </a:rPr>
              <a:t> " </a:t>
            </a:r>
            <a:r>
              <a:rPr lang="ar-EG" sz="3600" dirty="0">
                <a:latin typeface="Impact" panose="020B0806030902050204" pitchFamily="34" charset="0"/>
                <a:cs typeface="PT Bold Heading" panose="02010400000000000000" pitchFamily="2" charset="-78"/>
              </a:rPr>
              <a:t>المذاهب الفلسفية ونظرياتها التربوية</a:t>
            </a:r>
            <a:r>
              <a:rPr lang="ar-SA" sz="3600" dirty="0" smtClean="0">
                <a:latin typeface="Impact" panose="020B0806030902050204" pitchFamily="34" charset="0"/>
                <a:cs typeface="PT Bold Heading" panose="02010400000000000000" pitchFamily="2" charset="-78"/>
              </a:rPr>
              <a:t> </a:t>
            </a:r>
            <a:r>
              <a:rPr lang="ar-SA" sz="3600" dirty="0" smtClean="0">
                <a:solidFill>
                  <a:srgbClr val="FF0000"/>
                </a:solidFill>
                <a:latin typeface="Impact" panose="020B0806030902050204" pitchFamily="34" charset="0"/>
                <a:cs typeface="PT Bold Heading" panose="02010400000000000000" pitchFamily="2" charset="-78"/>
              </a:rPr>
              <a:t>"</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a:latin typeface="Impact" panose="020B0806030902050204" pitchFamily="34" charset="0"/>
                <a:cs typeface="PT Bold Heading" panose="02010400000000000000" pitchFamily="2" charset="-78"/>
              </a:rPr>
              <a:t>إعداد</a:t>
            </a:r>
            <a:br>
              <a:rPr lang="ar-SA" sz="3600" dirty="0">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 </a:t>
            </a:r>
            <a:r>
              <a:rPr lang="ar-SA" sz="3600" dirty="0" err="1">
                <a:solidFill>
                  <a:srgbClr val="FF0000"/>
                </a:solidFill>
                <a:latin typeface="Impact" panose="020B0806030902050204" pitchFamily="34" charset="0"/>
                <a:cs typeface="PT Bold Heading" panose="02010400000000000000" pitchFamily="2" charset="-78"/>
              </a:rPr>
              <a:t>أ.د</a:t>
            </a:r>
            <a:r>
              <a:rPr lang="ar-SA" sz="3600" dirty="0">
                <a:solidFill>
                  <a:srgbClr val="FF0000"/>
                </a:solidFill>
                <a:latin typeface="Impact" panose="020B0806030902050204" pitchFamily="34" charset="0"/>
                <a:cs typeface="PT Bold Heading" panose="02010400000000000000" pitchFamily="2" charset="-78"/>
              </a:rPr>
              <a:t>. هاني محمد يونس</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د. شحته سعد </a:t>
            </a:r>
            <a:r>
              <a:rPr lang="ar-SA" sz="3600" dirty="0" err="1">
                <a:solidFill>
                  <a:srgbClr val="FF0000"/>
                </a:solidFill>
                <a:latin typeface="Impact" panose="020B0806030902050204" pitchFamily="34" charset="0"/>
                <a:cs typeface="PT Bold Heading" panose="02010400000000000000" pitchFamily="2" charset="-78"/>
              </a:rPr>
              <a:t>موافي</a:t>
            </a:r>
            <a:r>
              <a:rPr lang="ar-SA" sz="3600" dirty="0">
                <a:solidFill>
                  <a:srgbClr val="FF0000"/>
                </a:solidFill>
                <a:latin typeface="Impact" panose="020B0806030902050204" pitchFamily="34" charset="0"/>
                <a:cs typeface="PT Bold Heading" panose="02010400000000000000" pitchFamily="2" charset="-78"/>
              </a:rPr>
              <a:t/>
            </a:r>
            <a:br>
              <a:rPr lang="ar-SA" sz="3600" dirty="0">
                <a:solidFill>
                  <a:srgbClr val="FF0000"/>
                </a:solidFill>
                <a:latin typeface="Impact" panose="020B0806030902050204" pitchFamily="34" charset="0"/>
                <a:cs typeface="PT Bold Heading" panose="02010400000000000000" pitchFamily="2" charset="-78"/>
              </a:rPr>
            </a:br>
            <a:r>
              <a:rPr lang="ar-SA" sz="3600" dirty="0">
                <a:solidFill>
                  <a:srgbClr val="FF0000"/>
                </a:solidFill>
                <a:latin typeface="Impact" panose="020B0806030902050204" pitchFamily="34" charset="0"/>
                <a:cs typeface="PT Bold Heading" panose="02010400000000000000" pitchFamily="2" charset="-78"/>
              </a:rPr>
              <a:t>د. نجلاء أحمد شاهين </a:t>
            </a:r>
            <a:br>
              <a:rPr lang="ar-SA" sz="3600" dirty="0">
                <a:solidFill>
                  <a:srgbClr val="FF0000"/>
                </a:solidFill>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قسم أصول التربية</a:t>
            </a:r>
            <a:br>
              <a:rPr lang="ar-EG" sz="3600" dirty="0">
                <a:latin typeface="Impact" panose="020B0806030902050204" pitchFamily="34" charset="0"/>
                <a:cs typeface="PT Bold Heading" panose="02010400000000000000" pitchFamily="2" charset="-78"/>
              </a:rPr>
            </a:br>
            <a:r>
              <a:rPr lang="ar-EG" sz="3600" dirty="0">
                <a:latin typeface="Impact" panose="020B0806030902050204" pitchFamily="34" charset="0"/>
                <a:cs typeface="PT Bold Heading" panose="02010400000000000000" pitchFamily="2" charset="-78"/>
              </a:rPr>
              <a:t> كلية التربية- جامعة بنها</a:t>
            </a:r>
          </a:p>
        </p:txBody>
      </p:sp>
    </p:spTree>
    <p:extLst>
      <p:ext uri="{BB962C8B-B14F-4D97-AF65-F5344CB8AC3E}">
        <p14:creationId xmlns:p14="http://schemas.microsoft.com/office/powerpoint/2010/main" val="3092333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lnSpcReduction="10000"/>
          </a:bodyPr>
          <a:lstStyle/>
          <a:p>
            <a:pPr algn="r"/>
            <a:r>
              <a:rPr lang="ar-EG" sz="4000" dirty="0" smtClean="0">
                <a:solidFill>
                  <a:srgbClr val="FF0000"/>
                </a:solidFill>
                <a:latin typeface="Impact" panose="020B0806030902050204" pitchFamily="34" charset="0"/>
                <a:cs typeface="PT Bold Heading" panose="02010400000000000000" pitchFamily="2" charset="-78"/>
              </a:rPr>
              <a:t>2- </a:t>
            </a:r>
            <a:r>
              <a:rPr lang="ar-EG" sz="4000" u="sng" dirty="0" smtClean="0">
                <a:solidFill>
                  <a:srgbClr val="FF0000"/>
                </a:solidFill>
                <a:latin typeface="Impact" panose="020B0806030902050204" pitchFamily="34" charset="0"/>
                <a:cs typeface="PT Bold Heading" panose="02010400000000000000" pitchFamily="2" charset="-78"/>
              </a:rPr>
              <a:t>الأهداف التربوية</a:t>
            </a:r>
            <a:r>
              <a:rPr lang="ar-EG" sz="4000" dirty="0" smtClean="0">
                <a:solidFill>
                  <a:srgbClr val="FF0000"/>
                </a:solidFill>
                <a:latin typeface="Impact" panose="020B0806030902050204" pitchFamily="34" charset="0"/>
                <a:cs typeface="PT Bold Heading" panose="02010400000000000000" pitchFamily="2" charset="-78"/>
              </a:rPr>
              <a:t>:</a:t>
            </a:r>
          </a:p>
          <a:p>
            <a:pPr algn="r"/>
            <a:r>
              <a:rPr lang="ar-EG" sz="4000" dirty="0" smtClean="0">
                <a:solidFill>
                  <a:srgbClr val="FF0000"/>
                </a:solidFill>
                <a:latin typeface="Impact" panose="020B0806030902050204" pitchFamily="34" charset="0"/>
                <a:cs typeface="PT Bold Heading" panose="02010400000000000000" pitchFamily="2" charset="-78"/>
              </a:rPr>
              <a:t>ب- </a:t>
            </a:r>
            <a:r>
              <a:rPr lang="ar-EG" sz="4000" dirty="0" smtClean="0">
                <a:solidFill>
                  <a:srgbClr val="FF0000"/>
                </a:solidFill>
                <a:latin typeface="Impact" panose="020B0806030902050204" pitchFamily="34" charset="0"/>
                <a:cs typeface="PT Bold Heading" panose="02010400000000000000" pitchFamily="2" charset="-78"/>
              </a:rPr>
              <a:t>الأهداف </a:t>
            </a:r>
            <a:r>
              <a:rPr lang="ar-EG" sz="4000" dirty="0" smtClean="0">
                <a:solidFill>
                  <a:srgbClr val="FF0000"/>
                </a:solidFill>
                <a:latin typeface="Impact" panose="020B0806030902050204" pitchFamily="34" charset="0"/>
                <a:cs typeface="PT Bold Heading" panose="02010400000000000000" pitchFamily="2" charset="-78"/>
              </a:rPr>
              <a:t>الاجتماعية: </a:t>
            </a:r>
            <a:r>
              <a:rPr lang="ar-EG" sz="4000" dirty="0" smtClean="0">
                <a:latin typeface="Impact" panose="020B0806030902050204" pitchFamily="34" charset="0"/>
                <a:cs typeface="PT Bold Heading" panose="02010400000000000000" pitchFamily="2" charset="-78"/>
              </a:rPr>
              <a:t>    </a:t>
            </a:r>
          </a:p>
          <a:p>
            <a:pPr marL="742950" indent="-742950" algn="r">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تحقيق </a:t>
            </a:r>
            <a:r>
              <a:rPr lang="ar-EG" sz="4000" dirty="0" smtClean="0">
                <a:solidFill>
                  <a:srgbClr val="FF0000"/>
                </a:solidFill>
                <a:latin typeface="Impact" panose="020B0806030902050204" pitchFamily="34" charset="0"/>
                <a:cs typeface="PT Bold Heading" panose="02010400000000000000" pitchFamily="2" charset="-78"/>
              </a:rPr>
              <a:t>تربية عامة مشتركة </a:t>
            </a:r>
            <a:r>
              <a:rPr lang="ar-EG" sz="4000" dirty="0" smtClean="0">
                <a:latin typeface="Impact" panose="020B0806030902050204" pitchFamily="34" charset="0"/>
                <a:cs typeface="PT Bold Heading" panose="02010400000000000000" pitchFamily="2" charset="-78"/>
              </a:rPr>
              <a:t>تحقق أهداف كل الجماعات في مجتمع </a:t>
            </a:r>
            <a:r>
              <a:rPr lang="ar-EG" sz="4000" dirty="0" smtClean="0">
                <a:latin typeface="Impact" panose="020B0806030902050204" pitchFamily="34" charset="0"/>
                <a:cs typeface="PT Bold Heading" panose="02010400000000000000" pitchFamily="2" charset="-78"/>
              </a:rPr>
              <a:t>ديمقراطي، </a:t>
            </a:r>
            <a:endParaRPr lang="ar-EG" sz="4000" dirty="0" smtClean="0">
              <a:latin typeface="Impact" panose="020B0806030902050204" pitchFamily="34" charset="0"/>
              <a:cs typeface="PT Bold Heading" panose="02010400000000000000" pitchFamily="2" charset="-78"/>
            </a:endParaRPr>
          </a:p>
          <a:p>
            <a:pPr marL="742950" indent="-742950" algn="r">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في ضوء وجود قوتين </a:t>
            </a:r>
            <a:r>
              <a:rPr lang="ar-EG" sz="4000" dirty="0" smtClean="0">
                <a:latin typeface="Impact" panose="020B0806030902050204" pitchFamily="34" charset="0"/>
                <a:cs typeface="PT Bold Heading" panose="02010400000000000000" pitchFamily="2" charset="-78"/>
              </a:rPr>
              <a:t>في أي مجتمع إحداهما قوة دافعة </a:t>
            </a:r>
            <a:r>
              <a:rPr lang="ar-EG" sz="4000" dirty="0" smtClean="0">
                <a:latin typeface="Impact" panose="020B0806030902050204" pitchFamily="34" charset="0"/>
                <a:cs typeface="PT Bold Heading" panose="02010400000000000000" pitchFamily="2" charset="-78"/>
              </a:rPr>
              <a:t>للأمام تسمى بالجانب المتحرك </a:t>
            </a:r>
            <a:r>
              <a:rPr lang="ar-EG" sz="4000" dirty="0" smtClean="0">
                <a:latin typeface="Impact" panose="020B0806030902050204" pitchFamily="34" charset="0"/>
                <a:cs typeface="PT Bold Heading" panose="02010400000000000000" pitchFamily="2" charset="-78"/>
              </a:rPr>
              <a:t>والثانية قوة </a:t>
            </a:r>
            <a:r>
              <a:rPr lang="ar-EG" sz="4000" dirty="0" err="1" smtClean="0">
                <a:latin typeface="Impact" panose="020B0806030902050204" pitchFamily="34" charset="0"/>
                <a:cs typeface="PT Bold Heading" panose="02010400000000000000" pitchFamily="2" charset="-78"/>
              </a:rPr>
              <a:t>توازنية</a:t>
            </a:r>
            <a:r>
              <a:rPr lang="ar-EG" sz="4000" dirty="0" smtClean="0">
                <a:latin typeface="Impact" panose="020B0806030902050204" pitchFamily="34" charset="0"/>
                <a:cs typeface="PT Bold Heading" panose="02010400000000000000" pitchFamily="2" charset="-78"/>
              </a:rPr>
              <a:t> تسمى بالجانب التوازني، </a:t>
            </a:r>
            <a:r>
              <a:rPr lang="ar-EG" sz="4000" dirty="0" smtClean="0">
                <a:latin typeface="Impact" panose="020B0806030902050204" pitchFamily="34" charset="0"/>
                <a:cs typeface="PT Bold Heading" panose="02010400000000000000" pitchFamily="2" charset="-78"/>
              </a:rPr>
              <a:t>فهدف التربية هنا هو تحقيق التقدم المتوازن في المجتمع، أي إحداث التقدم مع الحفاظ على قيم وتراث المجتمع</a:t>
            </a:r>
            <a:r>
              <a:rPr lang="ar-EG" sz="4000" dirty="0">
                <a:latin typeface="Impact" panose="020B0806030902050204" pitchFamily="34" charset="0"/>
                <a:cs typeface="PT Bold Heading" panose="02010400000000000000" pitchFamily="2" charset="-78"/>
              </a:rPr>
              <a:t>. هذا </a:t>
            </a:r>
            <a:r>
              <a:rPr lang="ar-EG" sz="4000" dirty="0" err="1">
                <a:latin typeface="Impact" panose="020B0806030902050204" pitchFamily="34" charset="0"/>
                <a:cs typeface="PT Bold Heading" panose="02010400000000000000" pitchFamily="2" charset="-78"/>
              </a:rPr>
              <a:t>مايراه</a:t>
            </a:r>
            <a:r>
              <a:rPr lang="ar-EG" sz="4000" dirty="0">
                <a:latin typeface="Impact" panose="020B0806030902050204" pitchFamily="34" charset="0"/>
                <a:cs typeface="PT Bold Heading" panose="02010400000000000000" pitchFamily="2" charset="-78"/>
              </a:rPr>
              <a:t> </a:t>
            </a:r>
            <a:r>
              <a:rPr lang="ar-EG" sz="4000" dirty="0">
                <a:solidFill>
                  <a:srgbClr val="FF0000"/>
                </a:solidFill>
                <a:latin typeface="Impact" panose="020B0806030902050204" pitchFamily="34" charset="0"/>
                <a:cs typeface="PT Bold Heading" panose="02010400000000000000" pitchFamily="2" charset="-78"/>
              </a:rPr>
              <a:t>بعض المثاليين </a:t>
            </a:r>
            <a:endParaRPr lang="ar-EG" sz="4000" dirty="0" smtClean="0">
              <a:latin typeface="Impact" panose="020B0806030902050204" pitchFamily="34" charset="0"/>
              <a:cs typeface="PT Bold Heading" panose="02010400000000000000" pitchFamily="2" charset="-78"/>
            </a:endParaRPr>
          </a:p>
          <a:p>
            <a:pPr algn="r"/>
            <a:r>
              <a:rPr lang="ar-EG" sz="4000" dirty="0" smtClean="0">
                <a:solidFill>
                  <a:srgbClr val="FF0000"/>
                </a:solidFill>
                <a:latin typeface="Impact" panose="020B0806030902050204" pitchFamily="34" charset="0"/>
                <a:cs typeface="PT Bold Heading" panose="02010400000000000000" pitchFamily="2" charset="-78"/>
              </a:rPr>
              <a:t>                               </a:t>
            </a: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753084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lvl="0" algn="r"/>
            <a:r>
              <a:rPr lang="ar-SA" sz="3200" b="1" u="sng" dirty="0">
                <a:solidFill>
                  <a:srgbClr val="FF0000"/>
                </a:solidFill>
                <a:cs typeface="PT Bold Heading" panose="02010400000000000000" pitchFamily="2" charset="-78"/>
              </a:rPr>
              <a:t>ويرى مثاليون آخرون</a:t>
            </a:r>
            <a:r>
              <a:rPr lang="ar-SA" sz="3200" dirty="0">
                <a:solidFill>
                  <a:srgbClr val="FF0000"/>
                </a:solidFill>
                <a:cs typeface="PT Bold Heading" panose="02010400000000000000" pitchFamily="2" charset="-78"/>
              </a:rPr>
              <a:t> </a:t>
            </a:r>
            <a:r>
              <a:rPr lang="ar-SA" sz="3200" dirty="0">
                <a:cs typeface="PT Bold Heading" panose="02010400000000000000" pitchFamily="2" charset="-78"/>
              </a:rPr>
              <a:t>أن لكل مجتمع وظيفتين عليه أن يقوم بهما، وهما وصل </a:t>
            </a:r>
            <a:r>
              <a:rPr lang="ar-SA" sz="3200" dirty="0" smtClean="0">
                <a:cs typeface="PT Bold Heading" panose="02010400000000000000" pitchFamily="2" charset="-78"/>
              </a:rPr>
              <a:t>النوع، </a:t>
            </a:r>
            <a:r>
              <a:rPr lang="ar-SA" sz="3200" dirty="0">
                <a:cs typeface="PT Bold Heading" panose="02010400000000000000" pitchFamily="2" charset="-78"/>
              </a:rPr>
              <a:t>وتحقيق التقدم والنمو، ويتم وصل النوع بالمحافظة عليه والعمل على استمرار ما فيه. ويتم التقدم والنمو بالتجديد باستمرار. </a:t>
            </a:r>
            <a:endParaRPr lang="ar-SA" sz="3200" dirty="0" smtClean="0">
              <a:cs typeface="PT Bold Heading" panose="02010400000000000000" pitchFamily="2" charset="-78"/>
            </a:endParaRPr>
          </a:p>
          <a:p>
            <a:pPr lvl="0" algn="r"/>
            <a:endParaRPr lang="en-US" sz="3200" dirty="0">
              <a:cs typeface="PT Bold Heading" panose="02010400000000000000" pitchFamily="2" charset="-78"/>
            </a:endParaRPr>
          </a:p>
          <a:p>
            <a:pPr algn="r"/>
            <a:r>
              <a:rPr lang="ar-SA" sz="3200" dirty="0">
                <a:cs typeface="PT Bold Heading" panose="02010400000000000000" pitchFamily="2" charset="-78"/>
              </a:rPr>
              <a:t>ومن هنا قد تبدو الوظيفتان متعارضتين وقد يتصور البعض أن وصل النوع لا يتأتى معه النمو، أو أن تحقيق النمو يقضى على النوع. وهنا تكون وظيفة التربية وهدفها </a:t>
            </a:r>
            <a:r>
              <a:rPr lang="ar-SA" sz="3200" dirty="0" err="1">
                <a:cs typeface="PT Bold Heading" panose="02010400000000000000" pitchFamily="2" charset="-78"/>
              </a:rPr>
              <a:t>الاجتماعى</a:t>
            </a:r>
            <a:r>
              <a:rPr lang="ar-SA" sz="3200" dirty="0">
                <a:cs typeface="PT Bold Heading" panose="02010400000000000000" pitchFamily="2" charset="-78"/>
              </a:rPr>
              <a:t> أن تساعد المجتمع على تحقيق الوظيفتين </a:t>
            </a:r>
            <a:r>
              <a:rPr lang="ar-SA" sz="3200" dirty="0" err="1">
                <a:cs typeface="PT Bold Heading" panose="02010400000000000000" pitchFamily="2" charset="-78"/>
              </a:rPr>
              <a:t>فى</a:t>
            </a:r>
            <a:r>
              <a:rPr lang="ar-SA" sz="3200" dirty="0">
                <a:cs typeface="PT Bold Heading" panose="02010400000000000000" pitchFamily="2" charset="-78"/>
              </a:rPr>
              <a:t> تكامل وتناسق من خلال جيل من المواطنين يؤمن بأن وصل النوع إنما يتم بنقل خصائص هذا النوع من جيل لجيل، وبأنه لا يمكن تحقيق النمو والتقدم إلا إذا بدأ الجيل الحاضر من حيث انتهى الجيل </a:t>
            </a:r>
            <a:r>
              <a:rPr lang="ar-SA" sz="3200" dirty="0" err="1">
                <a:cs typeface="PT Bold Heading" panose="02010400000000000000" pitchFamily="2" charset="-78"/>
              </a:rPr>
              <a:t>الماضى</a:t>
            </a:r>
            <a:r>
              <a:rPr lang="ar-SA" sz="3200" dirty="0">
                <a:cs typeface="PT Bold Heading" panose="02010400000000000000" pitchFamily="2" charset="-78"/>
              </a:rPr>
              <a:t>. </a:t>
            </a:r>
            <a:endParaRPr lang="en-US" sz="3200" dirty="0">
              <a:cs typeface="PT Bold Heading" panose="02010400000000000000" pitchFamily="2" charset="-78"/>
            </a:endParaRPr>
          </a:p>
          <a:p>
            <a:pPr algn="r"/>
            <a:endParaRPr lang="ar-EG" sz="32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8188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algn="r"/>
            <a:r>
              <a:rPr lang="ar-EG" sz="4000" dirty="0" smtClean="0">
                <a:solidFill>
                  <a:srgbClr val="FF0000"/>
                </a:solidFill>
                <a:latin typeface="Impact" panose="020B0806030902050204" pitchFamily="34" charset="0"/>
                <a:cs typeface="PT Bold Heading" panose="02010400000000000000" pitchFamily="2" charset="-78"/>
              </a:rPr>
              <a:t>3- </a:t>
            </a:r>
            <a:r>
              <a:rPr lang="ar-EG" sz="4000" u="sng" dirty="0" smtClean="0">
                <a:solidFill>
                  <a:srgbClr val="FF0000"/>
                </a:solidFill>
                <a:latin typeface="Impact" panose="020B0806030902050204" pitchFamily="34" charset="0"/>
                <a:cs typeface="PT Bold Heading" panose="02010400000000000000" pitchFamily="2" charset="-78"/>
              </a:rPr>
              <a:t>المتعلم والذات</a:t>
            </a:r>
          </a:p>
          <a:p>
            <a:pPr marL="571500" indent="-571500" algn="r">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ألا يقتصر المعلم في معرفته للطالب على الملاحظة الخارجية لوجه التلميذ </a:t>
            </a:r>
            <a:r>
              <a:rPr lang="ar-EG" sz="4000" dirty="0" smtClean="0">
                <a:latin typeface="Impact" panose="020B0806030902050204" pitchFamily="34" charset="0"/>
                <a:cs typeface="PT Bold Heading" panose="02010400000000000000" pitchFamily="2" charset="-78"/>
              </a:rPr>
              <a:t>أو سلوكه فقط بل يجب أن يحل في عقله حيث تتجمع حياته وتتمركز فالتلميذ ليس بدنا بلا روح.</a:t>
            </a:r>
          </a:p>
          <a:p>
            <a:pPr marL="571500" indent="-571500" algn="r">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لفهم الذات أكثر لابد من تفاعل التلميذ مع ذات أقرانه، </a:t>
            </a:r>
            <a:r>
              <a:rPr lang="ar-EG" sz="4000" dirty="0">
                <a:latin typeface="Impact" panose="020B0806030902050204" pitchFamily="34" charset="0"/>
                <a:cs typeface="PT Bold Heading" panose="02010400000000000000" pitchFamily="2" charset="-78"/>
              </a:rPr>
              <a:t>فيشاركهم الرأي ويستجيب لهم ويستجيبون له من خلال ناد أو جماعة نشاط.</a:t>
            </a:r>
          </a:p>
          <a:p>
            <a:pPr marL="571500" indent="-571500" algn="r">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الفصل هو الوسيلة المثالية </a:t>
            </a:r>
            <a:r>
              <a:rPr lang="ar-EG" sz="4000" dirty="0">
                <a:latin typeface="Impact" panose="020B0806030902050204" pitchFamily="34" charset="0"/>
                <a:cs typeface="PT Bold Heading" panose="02010400000000000000" pitchFamily="2" charset="-78"/>
              </a:rPr>
              <a:t>لتكوين الإحساس بروح الجماعة.</a:t>
            </a:r>
          </a:p>
          <a:p>
            <a:pPr marL="571500" indent="-571500" algn="r">
              <a:buFont typeface="Arial" panose="020B0604020202020204" pitchFamily="34" charset="0"/>
              <a:buChar char="•"/>
            </a:pPr>
            <a:r>
              <a:rPr lang="ar-EG" sz="4000" dirty="0">
                <a:latin typeface="Impact" panose="020B0806030902050204" pitchFamily="34" charset="0"/>
                <a:cs typeface="PT Bold Heading" panose="02010400000000000000" pitchFamily="2" charset="-78"/>
              </a:rPr>
              <a:t>علاقة التلميذ والمعلم علاقة احترام.</a:t>
            </a:r>
          </a:p>
        </p:txBody>
      </p:sp>
    </p:spTree>
    <p:extLst>
      <p:ext uri="{BB962C8B-B14F-4D97-AF65-F5344CB8AC3E}">
        <p14:creationId xmlns:p14="http://schemas.microsoft.com/office/powerpoint/2010/main" val="4164549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lnSpcReduction="10000"/>
          </a:bodyPr>
          <a:lstStyle/>
          <a:p>
            <a:pPr algn="r"/>
            <a:r>
              <a:rPr lang="ar-EG" sz="4000" dirty="0" smtClean="0">
                <a:solidFill>
                  <a:srgbClr val="FF0000"/>
                </a:solidFill>
                <a:latin typeface="Impact" panose="020B0806030902050204" pitchFamily="34" charset="0"/>
                <a:cs typeface="PT Bold Heading" panose="02010400000000000000" pitchFamily="2" charset="-78"/>
              </a:rPr>
              <a:t>4- </a:t>
            </a:r>
            <a:r>
              <a:rPr lang="ar-EG" sz="4000" u="sng" dirty="0" smtClean="0">
                <a:solidFill>
                  <a:srgbClr val="FF0000"/>
                </a:solidFill>
                <a:latin typeface="Impact" panose="020B0806030902050204" pitchFamily="34" charset="0"/>
                <a:cs typeface="PT Bold Heading" panose="02010400000000000000" pitchFamily="2" charset="-78"/>
              </a:rPr>
              <a:t>المعلم</a:t>
            </a:r>
          </a:p>
          <a:p>
            <a:pPr marL="571500" indent="-571500" algn="r">
              <a:buFontTx/>
              <a:buChar char="-"/>
            </a:pPr>
            <a:r>
              <a:rPr lang="ar-EG" sz="4000" dirty="0" smtClean="0">
                <a:latin typeface="Impact" panose="020B0806030902050204" pitchFamily="34" charset="0"/>
                <a:cs typeface="PT Bold Heading" panose="02010400000000000000" pitchFamily="2" charset="-78"/>
              </a:rPr>
              <a:t>هو مفتاح نجاح العملية التربوية</a:t>
            </a:r>
          </a:p>
          <a:p>
            <a:pPr marL="571500" indent="-571500" algn="r">
              <a:buFontTx/>
              <a:buChar char="-"/>
            </a:pPr>
            <a:r>
              <a:rPr lang="ar-EG" sz="4000" dirty="0" smtClean="0">
                <a:latin typeface="Impact" panose="020B0806030902050204" pitchFamily="34" charset="0"/>
                <a:cs typeface="PT Bold Heading" panose="02010400000000000000" pitchFamily="2" charset="-78"/>
              </a:rPr>
              <a:t>المعلم الناضج هو المثال الذي يحتذى به</a:t>
            </a:r>
          </a:p>
          <a:p>
            <a:pPr marL="571500" indent="-571500" algn="r">
              <a:buFontTx/>
              <a:buChar char="-"/>
            </a:pPr>
            <a:r>
              <a:rPr lang="ar-EG" sz="4000" dirty="0" smtClean="0">
                <a:latin typeface="Impact" panose="020B0806030902050204" pitchFamily="34" charset="0"/>
                <a:cs typeface="PT Bold Heading" panose="02010400000000000000" pitchFamily="2" charset="-78"/>
              </a:rPr>
              <a:t>تقليد الطلاب لمعلميهم، لذلك لابد أن يعمل المعلم على تكميل شخصيات طلابه.</a:t>
            </a:r>
          </a:p>
          <a:p>
            <a:pPr marL="571500" indent="-571500" algn="r">
              <a:buFontTx/>
              <a:buChar char="-"/>
            </a:pPr>
            <a:r>
              <a:rPr lang="ar-EG" sz="4000" dirty="0" smtClean="0">
                <a:latin typeface="Impact" panose="020B0806030902050204" pitchFamily="34" charset="0"/>
                <a:cs typeface="PT Bold Heading" panose="02010400000000000000" pitchFamily="2" charset="-78"/>
              </a:rPr>
              <a:t>نموذج الرجل العظيم، مثل الشخصيات المؤثرة في تاريخ الأمم.</a:t>
            </a:r>
          </a:p>
          <a:p>
            <a:pPr marL="571500" indent="-571500" algn="r">
              <a:buFontTx/>
              <a:buChar char="-"/>
            </a:pPr>
            <a:r>
              <a:rPr lang="ar-EG" sz="4000" dirty="0" smtClean="0">
                <a:latin typeface="Impact" panose="020B0806030902050204" pitchFamily="34" charset="0"/>
                <a:cs typeface="PT Bold Heading" panose="02010400000000000000" pitchFamily="2" charset="-78"/>
              </a:rPr>
              <a:t>المدرس المثالي ليس شخصية فقط بل هو فني أيضا في مهنته</a:t>
            </a:r>
          </a:p>
          <a:p>
            <a:pPr marL="571500" indent="-571500" algn="r">
              <a:buFontTx/>
              <a:buChar char="-"/>
            </a:pPr>
            <a:r>
              <a:rPr lang="ar-EG" sz="4000" dirty="0" smtClean="0">
                <a:latin typeface="Impact" panose="020B0806030902050204" pitchFamily="34" charset="0"/>
                <a:cs typeface="PT Bold Heading" panose="02010400000000000000" pitchFamily="2" charset="-78"/>
              </a:rPr>
              <a:t>لابد أن يكون ملما </a:t>
            </a:r>
            <a:r>
              <a:rPr lang="ar-EG" sz="4000" dirty="0" err="1" smtClean="0">
                <a:latin typeface="Impact" panose="020B0806030902050204" pitchFamily="34" charset="0"/>
                <a:cs typeface="PT Bold Heading" panose="02010400000000000000" pitchFamily="2" charset="-78"/>
              </a:rPr>
              <a:t>بمباديء</a:t>
            </a:r>
            <a:r>
              <a:rPr lang="ar-EG" sz="4000" dirty="0" smtClean="0">
                <a:latin typeface="Impact" panose="020B0806030902050204" pitchFamily="34" charset="0"/>
                <a:cs typeface="PT Bold Heading" panose="02010400000000000000" pitchFamily="2" charset="-78"/>
              </a:rPr>
              <a:t> علم النفس التعليمي والنمو</a:t>
            </a:r>
          </a:p>
          <a:p>
            <a:pPr marL="571500" indent="-571500" algn="r">
              <a:buFontTx/>
              <a:buChar char="-"/>
            </a:pPr>
            <a:r>
              <a:rPr lang="ar-EG" sz="4000" dirty="0" smtClean="0">
                <a:latin typeface="Impact" panose="020B0806030902050204" pitchFamily="34" charset="0"/>
                <a:cs typeface="PT Bold Heading" panose="02010400000000000000" pitchFamily="2" charset="-78"/>
              </a:rPr>
              <a:t>أن يوفر أفضل بيئة لتعلم طلابه</a:t>
            </a:r>
          </a:p>
        </p:txBody>
      </p:sp>
    </p:spTree>
    <p:extLst>
      <p:ext uri="{BB962C8B-B14F-4D97-AF65-F5344CB8AC3E}">
        <p14:creationId xmlns:p14="http://schemas.microsoft.com/office/powerpoint/2010/main" val="2499936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algn="r"/>
            <a:r>
              <a:rPr lang="ar-EG" sz="4000" u="sng" dirty="0" smtClean="0">
                <a:solidFill>
                  <a:srgbClr val="FF0000"/>
                </a:solidFill>
                <a:latin typeface="Impact" panose="020B0806030902050204" pitchFamily="34" charset="0"/>
                <a:cs typeface="PT Bold Heading" panose="02010400000000000000" pitchFamily="2" charset="-78"/>
              </a:rPr>
              <a:t>5- أهمية الخبرات المدرسية</a:t>
            </a:r>
            <a:endParaRPr lang="ar-EG" sz="4000" u="sng" dirty="0">
              <a:solidFill>
                <a:srgbClr val="FF0000"/>
              </a:solidFill>
              <a:latin typeface="Impact" panose="020B0806030902050204" pitchFamily="34" charset="0"/>
              <a:cs typeface="PT Bold Heading" panose="02010400000000000000" pitchFamily="2" charset="-78"/>
            </a:endParaRPr>
          </a:p>
          <a:p>
            <a:pPr marL="571500" indent="-571500" algn="r">
              <a:buFontTx/>
              <a:buChar char="-"/>
            </a:pPr>
            <a:r>
              <a:rPr lang="ar-EG" sz="4000" dirty="0" smtClean="0">
                <a:latin typeface="Impact" panose="020B0806030902050204" pitchFamily="34" charset="0"/>
                <a:cs typeface="PT Bold Heading" panose="02010400000000000000" pitchFamily="2" charset="-78"/>
              </a:rPr>
              <a:t>مكتبة المدرسة هي محور النشاط من خلال الفصل الذي يقوم بشرح الرموز وجعلها مرتبطة بحياة الطالب عن طريق محاضرات المعلم.</a:t>
            </a:r>
          </a:p>
          <a:p>
            <a:pPr marL="571500" indent="-571500" algn="r">
              <a:buFontTx/>
              <a:buChar char="-"/>
            </a:pPr>
            <a:r>
              <a:rPr lang="ar-EG" sz="4000" dirty="0" smtClean="0">
                <a:latin typeface="Impact" panose="020B0806030902050204" pitchFamily="34" charset="0"/>
                <a:cs typeface="PT Bold Heading" panose="02010400000000000000" pitchFamily="2" charset="-78"/>
              </a:rPr>
              <a:t>النظر بفتور إلى خبرات التعلم خارج المدرسة، كالزيارات الميدانية أو المشروعات المنزلية.</a:t>
            </a:r>
          </a:p>
          <a:p>
            <a:pPr marL="571500" indent="-571500" algn="r">
              <a:buFontTx/>
              <a:buChar char="-"/>
            </a:pPr>
            <a:r>
              <a:rPr lang="ar-EG" sz="4000" dirty="0" smtClean="0">
                <a:latin typeface="Impact" panose="020B0806030902050204" pitchFamily="34" charset="0"/>
                <a:cs typeface="PT Bold Heading" panose="02010400000000000000" pitchFamily="2" charset="-78"/>
              </a:rPr>
              <a:t>طلاب الجامعة يتعلمون من خلال الكتب  أفضل من تعلمهم من الخبرات المباشرة في الواقع.</a:t>
            </a:r>
          </a:p>
          <a:p>
            <a:pPr marL="571500" indent="-571500" algn="r">
              <a:buFontTx/>
              <a:buChar char="-"/>
            </a:pPr>
            <a:r>
              <a:rPr lang="ar-EG" sz="4000" dirty="0" smtClean="0">
                <a:latin typeface="Impact" panose="020B0806030902050204" pitchFamily="34" charset="0"/>
                <a:cs typeface="PT Bold Heading" panose="02010400000000000000" pitchFamily="2" charset="-78"/>
              </a:rPr>
              <a:t>اهتمامهم بالعقل . </a:t>
            </a:r>
          </a:p>
          <a:p>
            <a:pPr marL="571500" indent="-571500" algn="r">
              <a:buFontTx/>
              <a:buChar char="-"/>
            </a:pPr>
            <a:endParaRPr lang="ar-EG" sz="4000" dirty="0" smtClean="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386174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algn="r"/>
            <a:r>
              <a:rPr lang="ar-EG" sz="2800" u="sng" dirty="0" smtClean="0">
                <a:solidFill>
                  <a:srgbClr val="FF0000"/>
                </a:solidFill>
                <a:latin typeface="Impact" panose="020B0806030902050204" pitchFamily="34" charset="0"/>
                <a:cs typeface="PT Bold Heading" panose="02010400000000000000" pitchFamily="2" charset="-78"/>
              </a:rPr>
              <a:t>6- المنهج</a:t>
            </a:r>
            <a:endParaRPr lang="ar-EG" sz="2800" u="sng" dirty="0">
              <a:solidFill>
                <a:srgbClr val="FF0000"/>
              </a:solidFill>
              <a:latin typeface="Impact" panose="020B0806030902050204" pitchFamily="34" charset="0"/>
              <a:cs typeface="PT Bold Heading" panose="02010400000000000000" pitchFamily="2" charset="-78"/>
            </a:endParaRPr>
          </a:p>
          <a:p>
            <a:pPr marL="571500" indent="-571500" algn="r">
              <a:buFontTx/>
              <a:buChar char="-"/>
            </a:pPr>
            <a:r>
              <a:rPr lang="ar-EG" sz="2800" dirty="0" smtClean="0">
                <a:solidFill>
                  <a:srgbClr val="FF0000"/>
                </a:solidFill>
                <a:latin typeface="Impact" panose="020B0806030902050204" pitchFamily="34" charset="0"/>
                <a:cs typeface="PT Bold Heading" panose="02010400000000000000" pitchFamily="2" charset="-78"/>
              </a:rPr>
              <a:t>عدم ترك الأطفال أحرارا </a:t>
            </a:r>
            <a:r>
              <a:rPr lang="ar-EG" sz="2800" dirty="0" smtClean="0">
                <a:latin typeface="Impact" panose="020B0806030902050204" pitchFamily="34" charset="0"/>
                <a:cs typeface="PT Bold Heading" panose="02010400000000000000" pitchFamily="2" charset="-78"/>
              </a:rPr>
              <a:t>يختارون ما يتعلمون بل من خلال ما تحدده المدرسة.</a:t>
            </a:r>
          </a:p>
          <a:p>
            <a:pPr marL="571500" indent="-571500" algn="r">
              <a:buFontTx/>
              <a:buChar char="-"/>
            </a:pPr>
            <a:r>
              <a:rPr lang="ar-EG" sz="2800" dirty="0" smtClean="0">
                <a:latin typeface="Impact" panose="020B0806030902050204" pitchFamily="34" charset="0"/>
                <a:cs typeface="PT Bold Heading" panose="02010400000000000000" pitchFamily="2" charset="-78"/>
              </a:rPr>
              <a:t>لابد أن يقوم المنهج على إدراك ماهية الإنسان الكاملة والمجتمع الفاضل من خلال الخبرات والأنشطة والدراسات التي هي من إسهامات البشرية.</a:t>
            </a:r>
          </a:p>
          <a:p>
            <a:pPr marL="571500" indent="-571500" algn="r">
              <a:buFontTx/>
              <a:buChar char="-"/>
            </a:pPr>
            <a:r>
              <a:rPr lang="ar-EG" sz="2800" dirty="0" smtClean="0">
                <a:solidFill>
                  <a:srgbClr val="FF0000"/>
                </a:solidFill>
                <a:latin typeface="Impact" panose="020B0806030902050204" pitchFamily="34" charset="0"/>
                <a:cs typeface="PT Bold Heading" panose="02010400000000000000" pitchFamily="2" charset="-78"/>
              </a:rPr>
              <a:t>يشمل المنهج </a:t>
            </a:r>
            <a:r>
              <a:rPr lang="ar-EG" sz="2800" dirty="0" smtClean="0">
                <a:latin typeface="Impact" panose="020B0806030902050204" pitchFamily="34" charset="0"/>
                <a:cs typeface="PT Bold Heading" panose="02010400000000000000" pitchFamily="2" charset="-78"/>
              </a:rPr>
              <a:t>المحتوى والتمارين ونشاط التلميذ والكتب  وذلك لمساعدة الطالب على فهم الحياة.</a:t>
            </a:r>
          </a:p>
          <a:p>
            <a:pPr marL="571500" indent="-571500" algn="r">
              <a:buFontTx/>
              <a:buChar char="-"/>
            </a:pPr>
            <a:r>
              <a:rPr lang="ar-EG" sz="2800" dirty="0">
                <a:solidFill>
                  <a:srgbClr val="FF0000"/>
                </a:solidFill>
                <a:latin typeface="Impact" panose="020B0806030902050204" pitchFamily="34" charset="0"/>
                <a:cs typeface="PT Bold Heading" panose="02010400000000000000" pitchFamily="2" charset="-78"/>
              </a:rPr>
              <a:t>ل</a:t>
            </a:r>
            <a:r>
              <a:rPr lang="ar-EG" sz="2800" dirty="0" smtClean="0">
                <a:solidFill>
                  <a:srgbClr val="FF0000"/>
                </a:solidFill>
                <a:latin typeface="Impact" panose="020B0806030902050204" pitchFamily="34" charset="0"/>
                <a:cs typeface="PT Bold Heading" panose="02010400000000000000" pitchFamily="2" charset="-78"/>
              </a:rPr>
              <a:t>لمنهج ثلاثة أهداف، هي</a:t>
            </a:r>
            <a:r>
              <a:rPr lang="ar-EG" sz="2800" dirty="0" smtClean="0">
                <a:latin typeface="Impact" panose="020B0806030902050204" pitchFamily="34" charset="0"/>
                <a:cs typeface="PT Bold Heading" panose="02010400000000000000" pitchFamily="2" charset="-78"/>
              </a:rPr>
              <a:t>:     </a:t>
            </a:r>
            <a:r>
              <a:rPr lang="ar-EG" sz="2000" dirty="0" smtClean="0">
                <a:latin typeface="Impact" panose="020B0806030902050204" pitchFamily="34" charset="0"/>
                <a:cs typeface="PT Bold Heading" panose="02010400000000000000" pitchFamily="2" charset="-78"/>
              </a:rPr>
              <a:t>- اكتساب التلميذ معلومات كافية مرتبطة بالمشكلات التي </a:t>
            </a:r>
            <a:r>
              <a:rPr lang="ar-EG" sz="2000" dirty="0" err="1" smtClean="0">
                <a:latin typeface="Impact" panose="020B0806030902050204" pitchFamily="34" charset="0"/>
                <a:cs typeface="PT Bold Heading" panose="02010400000000000000" pitchFamily="2" charset="-78"/>
              </a:rPr>
              <a:t>يواجهها</a:t>
            </a:r>
            <a:r>
              <a:rPr lang="ar-EG" sz="2000" dirty="0" smtClean="0">
                <a:latin typeface="Impact" panose="020B0806030902050204" pitchFamily="34" charset="0"/>
                <a:cs typeface="PT Bold Heading" panose="02010400000000000000" pitchFamily="2" charset="-78"/>
              </a:rPr>
              <a:t>.</a:t>
            </a:r>
          </a:p>
          <a:p>
            <a:pPr algn="r"/>
            <a:r>
              <a:rPr lang="ar-EG" sz="2000" dirty="0">
                <a:latin typeface="Impact" panose="020B0806030902050204" pitchFamily="34" charset="0"/>
                <a:cs typeface="PT Bold Heading" panose="02010400000000000000" pitchFamily="2" charset="-78"/>
              </a:rPr>
              <a:t> </a:t>
            </a:r>
            <a:r>
              <a:rPr lang="ar-EG" sz="2000" dirty="0" smtClean="0">
                <a:latin typeface="Impact" panose="020B0806030902050204" pitchFamily="34" charset="0"/>
                <a:cs typeface="PT Bold Heading" panose="02010400000000000000" pitchFamily="2" charset="-78"/>
              </a:rPr>
              <a:t>                                                                       - </a:t>
            </a:r>
            <a:r>
              <a:rPr lang="ar-EG" sz="2000" dirty="0">
                <a:latin typeface="Impact" panose="020B0806030902050204" pitchFamily="34" charset="0"/>
                <a:cs typeface="PT Bold Heading" panose="02010400000000000000" pitchFamily="2" charset="-78"/>
              </a:rPr>
              <a:t>اكتساب التلميذ معلومات </a:t>
            </a:r>
            <a:r>
              <a:rPr lang="ar-EG" sz="2000" dirty="0" smtClean="0">
                <a:latin typeface="Impact" panose="020B0806030902050204" pitchFamily="34" charset="0"/>
                <a:cs typeface="PT Bold Heading" panose="02010400000000000000" pitchFamily="2" charset="-78"/>
              </a:rPr>
              <a:t>كافية عن العلم والأخلاق والمجتمع.</a:t>
            </a:r>
          </a:p>
          <a:p>
            <a:pPr algn="r"/>
            <a:r>
              <a:rPr lang="ar-EG" sz="2000" dirty="0">
                <a:latin typeface="Impact" panose="020B0806030902050204" pitchFamily="34" charset="0"/>
                <a:cs typeface="PT Bold Heading" panose="02010400000000000000" pitchFamily="2" charset="-78"/>
              </a:rPr>
              <a:t> </a:t>
            </a:r>
            <a:r>
              <a:rPr lang="ar-EG" sz="2000" dirty="0" smtClean="0">
                <a:latin typeface="Impact" panose="020B0806030902050204" pitchFamily="34" charset="0"/>
                <a:cs typeface="PT Bold Heading" panose="02010400000000000000" pitchFamily="2" charset="-78"/>
              </a:rPr>
              <a:t>                                                                       - تسليح عقل التلميذ بعادة التفكير الجاد والدقيق.</a:t>
            </a:r>
          </a:p>
          <a:p>
            <a:pPr marL="342900" indent="-342900" algn="r">
              <a:buFontTx/>
              <a:buChar char="-"/>
            </a:pPr>
            <a:r>
              <a:rPr lang="ar-EG" sz="2800" dirty="0">
                <a:solidFill>
                  <a:srgbClr val="FF0000"/>
                </a:solidFill>
                <a:latin typeface="Impact" panose="020B0806030902050204" pitchFamily="34" charset="0"/>
                <a:cs typeface="PT Bold Heading" panose="02010400000000000000" pitchFamily="2" charset="-78"/>
              </a:rPr>
              <a:t>رفض المعلم المثالي الخبرة المباشرة </a:t>
            </a:r>
            <a:r>
              <a:rPr lang="ar-EG" sz="2800" dirty="0">
                <a:latin typeface="Impact" panose="020B0806030902050204" pitchFamily="34" charset="0"/>
                <a:cs typeface="PT Bold Heading" panose="02010400000000000000" pitchFamily="2" charset="-78"/>
              </a:rPr>
              <a:t>كطريقة كافية للتعلم.</a:t>
            </a:r>
          </a:p>
          <a:p>
            <a:pPr marL="342900" indent="-342900" algn="r">
              <a:buFontTx/>
              <a:buChar char="-"/>
            </a:pPr>
            <a:r>
              <a:rPr lang="ar-EG" sz="2800" dirty="0">
                <a:solidFill>
                  <a:srgbClr val="FF0000"/>
                </a:solidFill>
                <a:latin typeface="Impact" panose="020B0806030902050204" pitchFamily="34" charset="0"/>
                <a:cs typeface="PT Bold Heading" panose="02010400000000000000" pitchFamily="2" charset="-78"/>
              </a:rPr>
              <a:t>رفض المعلم المثالي فكرة الطبيعيين  أن التربية هي الحياة</a:t>
            </a:r>
            <a:r>
              <a:rPr lang="ar-EG" sz="2800" dirty="0">
                <a:latin typeface="Impact" panose="020B0806030902050204" pitchFamily="34" charset="0"/>
                <a:cs typeface="PT Bold Heading" panose="02010400000000000000" pitchFamily="2" charset="-78"/>
              </a:rPr>
              <a:t>؛ لأن التربية ليست كل الحياة.</a:t>
            </a:r>
          </a:p>
          <a:p>
            <a:pPr marL="342900" indent="-342900" algn="r">
              <a:buFontTx/>
              <a:buChar char="-"/>
            </a:pPr>
            <a:endParaRPr lang="ar-EG" sz="2000" dirty="0" smtClean="0">
              <a:latin typeface="Impact" panose="020B0806030902050204" pitchFamily="34" charset="0"/>
              <a:cs typeface="PT Bold Heading" panose="02010400000000000000" pitchFamily="2" charset="-78"/>
            </a:endParaRPr>
          </a:p>
          <a:p>
            <a:pPr marL="571500" indent="-571500" algn="r">
              <a:buFontTx/>
              <a:buChar char="-"/>
            </a:pPr>
            <a:endParaRPr lang="ar-EG" sz="2800" dirty="0" smtClean="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813876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fontScale="92500" lnSpcReduction="20000"/>
          </a:bodyPr>
          <a:lstStyle/>
          <a:p>
            <a:pPr algn="r"/>
            <a:r>
              <a:rPr lang="ar-EG" sz="3600" u="sng" dirty="0" smtClean="0">
                <a:solidFill>
                  <a:srgbClr val="FF0000"/>
                </a:solidFill>
                <a:latin typeface="Impact" panose="020B0806030902050204" pitchFamily="34" charset="0"/>
                <a:cs typeface="PT Bold Heading" panose="02010400000000000000" pitchFamily="2" charset="-78"/>
              </a:rPr>
              <a:t>7- النظام والضبط</a:t>
            </a:r>
            <a:endParaRPr lang="ar-EG" sz="3600" u="sng" dirty="0">
              <a:solidFill>
                <a:srgbClr val="FF0000"/>
              </a:solidFill>
              <a:latin typeface="Impact" panose="020B0806030902050204" pitchFamily="34" charset="0"/>
              <a:cs typeface="PT Bold Heading" panose="02010400000000000000" pitchFamily="2" charset="-78"/>
            </a:endParaRPr>
          </a:p>
          <a:p>
            <a:pPr marL="571500" indent="-571500" algn="r">
              <a:buFontTx/>
              <a:buChar char="-"/>
            </a:pPr>
            <a:r>
              <a:rPr lang="ar-EG" sz="3600" dirty="0" smtClean="0">
                <a:solidFill>
                  <a:srgbClr val="FF0000"/>
                </a:solidFill>
                <a:latin typeface="Impact" panose="020B0806030902050204" pitchFamily="34" charset="0"/>
                <a:cs typeface="PT Bold Heading" panose="02010400000000000000" pitchFamily="2" charset="-78"/>
              </a:rPr>
              <a:t>لابد أن يكون هناك قدر مناسب من الضبط والنظام</a:t>
            </a:r>
            <a:r>
              <a:rPr lang="ar-EG" sz="3600" dirty="0" smtClean="0">
                <a:latin typeface="Impact" panose="020B0806030902050204" pitchFamily="34" charset="0"/>
                <a:cs typeface="PT Bold Heading" panose="02010400000000000000" pitchFamily="2" charset="-78"/>
              </a:rPr>
              <a:t> لعمل المدرسة عامة وللتلميذ خاصة.</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توفير الظروف المناسبة لتحقيق أكبر للمثل </a:t>
            </a:r>
            <a:r>
              <a:rPr lang="ar-EG" sz="3600" dirty="0" smtClean="0">
                <a:latin typeface="Impact" panose="020B0806030902050204" pitchFamily="34" charset="0"/>
                <a:cs typeface="PT Bold Heading" panose="02010400000000000000" pitchFamily="2" charset="-78"/>
              </a:rPr>
              <a:t>في نفس الطالب.</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ضرورة بذل التلميذ جهدا اختياريا وحمل نفسه على ما يكره </a:t>
            </a:r>
            <a:r>
              <a:rPr lang="ar-EG" sz="3600" dirty="0" smtClean="0">
                <a:latin typeface="Impact" panose="020B0806030902050204" pitchFamily="34" charset="0"/>
                <a:cs typeface="PT Bold Heading" panose="02010400000000000000" pitchFamily="2" charset="-78"/>
              </a:rPr>
              <a:t>أحيانا  فليس ضروريا ان تكون جميع الأنشطة في المدرسة محببة للتلميذ.</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لابد ان يكون بعض أجزاء المنهج صعبة </a:t>
            </a:r>
            <a:r>
              <a:rPr lang="ar-EG" sz="3600" dirty="0" smtClean="0">
                <a:latin typeface="Impact" panose="020B0806030902050204" pitchFamily="34" charset="0"/>
                <a:cs typeface="PT Bold Heading" panose="02010400000000000000" pitchFamily="2" charset="-78"/>
              </a:rPr>
              <a:t>وفيها بعض التعقيد؛ لكي يبذل التلميذ فيها جهدا  ويكتشف نفسه.</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ليس هناك مبرر لتدليل التلميذ </a:t>
            </a:r>
            <a:r>
              <a:rPr lang="ar-EG" sz="3600" dirty="0" smtClean="0">
                <a:latin typeface="Impact" panose="020B0806030902050204" pitchFamily="34" charset="0"/>
                <a:cs typeface="PT Bold Heading" panose="02010400000000000000" pitchFamily="2" charset="-78"/>
              </a:rPr>
              <a:t>وتركه حرا كما يشاء مثلما ترى بعض الفلسفات.</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أخذ التلميذ بشيء من الحزم  والجدية </a:t>
            </a:r>
            <a:r>
              <a:rPr lang="ar-EG" sz="3600" dirty="0" smtClean="0">
                <a:latin typeface="Impact" panose="020B0806030902050204" pitchFamily="34" charset="0"/>
                <a:cs typeface="PT Bold Heading" panose="02010400000000000000" pitchFamily="2" charset="-78"/>
              </a:rPr>
              <a:t>بحيث يكون نشاطه طبقا لضوابط، مثل: البدء والانتهاء في مواعيد محددة، وإنجاز قدر معين من العمل في وقت معين، والحضور والانصراف من المدرسة في وقت معين. </a:t>
            </a:r>
          </a:p>
          <a:p>
            <a:pPr algn="r"/>
            <a:endParaRPr lang="ar-EG" sz="3600" dirty="0" smtClean="0">
              <a:latin typeface="Impact" panose="020B0806030902050204" pitchFamily="34" charset="0"/>
              <a:cs typeface="PT Bold Heading" panose="02010400000000000000" pitchFamily="2" charset="-78"/>
            </a:endParaRPr>
          </a:p>
          <a:p>
            <a:pPr marL="571500" indent="-571500" algn="r">
              <a:buFontTx/>
              <a:buChar char="-"/>
            </a:pPr>
            <a:endParaRPr lang="ar-EG" sz="3600" dirty="0" smtClean="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764156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lnSpcReduction="10000"/>
          </a:bodyPr>
          <a:lstStyle/>
          <a:p>
            <a:pPr algn="r"/>
            <a:r>
              <a:rPr lang="ar-EG" sz="3600" u="sng" dirty="0" smtClean="0">
                <a:solidFill>
                  <a:srgbClr val="FF0000"/>
                </a:solidFill>
                <a:latin typeface="Impact" panose="020B0806030902050204" pitchFamily="34" charset="0"/>
                <a:cs typeface="PT Bold Heading" panose="02010400000000000000" pitchFamily="2" charset="-78"/>
              </a:rPr>
              <a:t>8- طريقة التدريس</a:t>
            </a:r>
            <a:endParaRPr lang="ar-EG" sz="3600" u="sng" dirty="0">
              <a:solidFill>
                <a:srgbClr val="FF0000"/>
              </a:solidFill>
              <a:latin typeface="Impact" panose="020B0806030902050204" pitchFamily="34" charset="0"/>
              <a:cs typeface="PT Bold Heading" panose="02010400000000000000" pitchFamily="2" charset="-78"/>
            </a:endParaRPr>
          </a:p>
          <a:p>
            <a:pPr marL="571500" indent="-571500" algn="r">
              <a:buFontTx/>
              <a:buChar char="-"/>
            </a:pPr>
            <a:r>
              <a:rPr lang="ar-EG" sz="3600" dirty="0" smtClean="0">
                <a:solidFill>
                  <a:srgbClr val="FF0000"/>
                </a:solidFill>
                <a:latin typeface="Impact" panose="020B0806030902050204" pitchFamily="34" charset="0"/>
                <a:cs typeface="PT Bold Heading" panose="02010400000000000000" pitchFamily="2" charset="-78"/>
              </a:rPr>
              <a:t>قد تأخذ المثالية بطريقة الحوار والسؤال والجواب وطريقة المشروع </a:t>
            </a:r>
            <a:r>
              <a:rPr lang="ar-EG" sz="3600" dirty="0" smtClean="0">
                <a:latin typeface="Impact" panose="020B0806030902050204" pitchFamily="34" charset="0"/>
                <a:cs typeface="PT Bold Heading" panose="02010400000000000000" pitchFamily="2" charset="-78"/>
              </a:rPr>
              <a:t>كأسلوب للتدريس؛ لأنها تؤمن بالنشاط الذاتي للتلميذ وأن يرتقي به المعلم للمثل العليا.</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لكنها تفضل طريقة المحاضرة </a:t>
            </a:r>
            <a:r>
              <a:rPr lang="ar-EG" sz="3600" dirty="0" smtClean="0">
                <a:latin typeface="Impact" panose="020B0806030902050204" pitchFamily="34" charset="0"/>
                <a:cs typeface="PT Bold Heading" panose="02010400000000000000" pitchFamily="2" charset="-78"/>
              </a:rPr>
              <a:t>لإيمانها بالخبرة غير المباشرة.</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وهكذا تأخذ المثالية بالطرق الثلاث </a:t>
            </a:r>
            <a:r>
              <a:rPr lang="ar-EG" sz="3600" dirty="0" smtClean="0">
                <a:latin typeface="Impact" panose="020B0806030902050204" pitchFamily="34" charset="0"/>
                <a:cs typeface="PT Bold Heading" panose="02010400000000000000" pitchFamily="2" charset="-78"/>
              </a:rPr>
              <a:t>وإن كانت تفضل المحاضرة، لذلك يقول المثاليون إنهم لا يأخذون بطريقة معينة بل كل الطرق طبقا للظروف.</a:t>
            </a:r>
          </a:p>
          <a:p>
            <a:pPr marL="571500" indent="-571500" algn="r">
              <a:buFontTx/>
              <a:buChar char="-"/>
            </a:pPr>
            <a:r>
              <a:rPr lang="ar-EG" sz="3600" dirty="0">
                <a:solidFill>
                  <a:srgbClr val="FF0000"/>
                </a:solidFill>
                <a:latin typeface="Impact" panose="020B0806030902050204" pitchFamily="34" charset="0"/>
                <a:cs typeface="PT Bold Heading" panose="02010400000000000000" pitchFamily="2" charset="-78"/>
              </a:rPr>
              <a:t>في المحاضرة لا بد ألا يكون المعلم ديكتاتوريا </a:t>
            </a:r>
            <a:r>
              <a:rPr lang="ar-EG" sz="3600" dirty="0" smtClean="0">
                <a:latin typeface="Impact" panose="020B0806030902050204" pitchFamily="34" charset="0"/>
                <a:cs typeface="PT Bold Heading" panose="02010400000000000000" pitchFamily="2" charset="-78"/>
              </a:rPr>
              <a:t>بفرض آرائه على التلاميذ، بل يسمح لهم بالحوار من وقت لآخر وبحلول تأتي من الطلاب، و يترك للطلاب اتخاذ القرار.</a:t>
            </a:r>
          </a:p>
          <a:p>
            <a:pPr marL="571500" indent="-571500" algn="r">
              <a:buFontTx/>
              <a:buChar char="-"/>
            </a:pPr>
            <a:endParaRPr lang="ar-EG" sz="3600" dirty="0" smtClean="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4180253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ب- انتقادات وجهت للفلسفة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fontScale="77500" lnSpcReduction="20000"/>
          </a:bodyPr>
          <a:lstStyle/>
          <a:p>
            <a:pPr marL="571500" indent="-571500" algn="r">
              <a:buFontTx/>
              <a:buChar char="-"/>
            </a:pPr>
            <a:r>
              <a:rPr lang="ar-EG" sz="3600" dirty="0" smtClean="0">
                <a:latin typeface="Impact" panose="020B0806030902050204" pitchFamily="34" charset="0"/>
                <a:cs typeface="PT Bold Heading" panose="02010400000000000000" pitchFamily="2" charset="-78"/>
              </a:rPr>
              <a:t>التأكيد </a:t>
            </a:r>
            <a:r>
              <a:rPr lang="ar-EG" sz="3600" dirty="0" smtClean="0">
                <a:latin typeface="Impact" panose="020B0806030902050204" pitchFamily="34" charset="0"/>
                <a:cs typeface="PT Bold Heading" panose="02010400000000000000" pitchFamily="2" charset="-78"/>
              </a:rPr>
              <a:t>على قدرة المعلم أن يملأ عقول المتعلمين لا ان يكون متمكنا من الموضوع الذي يدرسه.</a:t>
            </a:r>
          </a:p>
          <a:p>
            <a:pPr marL="571500" indent="-571500" algn="r">
              <a:buFontTx/>
              <a:buChar char="-"/>
            </a:pPr>
            <a:r>
              <a:rPr lang="ar-EG" sz="3600" dirty="0" smtClean="0">
                <a:latin typeface="Impact" panose="020B0806030902050204" pitchFamily="34" charset="0"/>
                <a:cs typeface="PT Bold Heading" panose="02010400000000000000" pitchFamily="2" charset="-78"/>
              </a:rPr>
              <a:t>ضرورة استخدام المعلم العقاب البدني للحفاظ على هدوء ونظام الفصل، ويعد </a:t>
            </a:r>
            <a:r>
              <a:rPr lang="ar-EG" sz="3600" dirty="0">
                <a:latin typeface="Impact" panose="020B0806030902050204" pitchFamily="34" charset="0"/>
                <a:cs typeface="PT Bold Heading" panose="02010400000000000000" pitchFamily="2" charset="-78"/>
              </a:rPr>
              <a:t>التلميذ مثاليا كلما كان صامتا</a:t>
            </a:r>
          </a:p>
          <a:p>
            <a:pPr marL="571500" indent="-571500" algn="r">
              <a:buFontTx/>
              <a:buChar char="-"/>
            </a:pPr>
            <a:endParaRPr lang="ar-EG" sz="3600" dirty="0" smtClean="0">
              <a:latin typeface="Impact" panose="020B0806030902050204" pitchFamily="34" charset="0"/>
              <a:cs typeface="PT Bold Heading" panose="02010400000000000000" pitchFamily="2" charset="-78"/>
            </a:endParaRPr>
          </a:p>
          <a:p>
            <a:pPr marL="571500" indent="-571500" algn="r">
              <a:buFontTx/>
              <a:buChar char="-"/>
            </a:pPr>
            <a:r>
              <a:rPr lang="ar-EG" sz="3600" dirty="0" smtClean="0">
                <a:latin typeface="Impact" panose="020B0806030902050204" pitchFamily="34" charset="0"/>
                <a:cs typeface="PT Bold Heading" panose="02010400000000000000" pitchFamily="2" charset="-78"/>
              </a:rPr>
              <a:t>إهمال الفروق الفردية لأنهم يركزون على العرض المنطقي للمادة دون مراعاة خبرات المتعلمين من خلال المحاضرة.</a:t>
            </a:r>
          </a:p>
          <a:p>
            <a:pPr marL="571500" indent="-571500" algn="r">
              <a:buFontTx/>
              <a:buChar char="-"/>
            </a:pPr>
            <a:r>
              <a:rPr lang="ar-EG" sz="3600" dirty="0" smtClean="0">
                <a:latin typeface="Impact" panose="020B0806030902050204" pitchFamily="34" charset="0"/>
                <a:cs typeface="PT Bold Heading" panose="02010400000000000000" pitchFamily="2" charset="-78"/>
              </a:rPr>
              <a:t>التركيز على التعليم السردي الذي يردده المتعلم دون فهم، فهو يركز على ملء عقل التلميذ ( طريقة الإيداع- الطريقة المصرفية).</a:t>
            </a:r>
          </a:p>
          <a:p>
            <a:pPr marL="571500" indent="-571500" algn="r">
              <a:buFontTx/>
              <a:buChar char="-"/>
            </a:pPr>
            <a:r>
              <a:rPr lang="ar-EG" sz="3600" dirty="0" smtClean="0">
                <a:latin typeface="Impact" panose="020B0806030902050204" pitchFamily="34" charset="0"/>
                <a:cs typeface="PT Bold Heading" panose="02010400000000000000" pitchFamily="2" charset="-78"/>
              </a:rPr>
              <a:t>الاهتمام بالعقل وإهمال الجسم، والفصل بينهما، والتركيز على تعليم الصفوة لما يملكونه من إمكانات.</a:t>
            </a:r>
          </a:p>
          <a:p>
            <a:pPr marL="571500" indent="-571500" algn="r">
              <a:buFontTx/>
              <a:buChar char="-"/>
            </a:pPr>
            <a:r>
              <a:rPr lang="ar-EG" sz="3600" dirty="0" smtClean="0">
                <a:latin typeface="Impact" panose="020B0806030902050204" pitchFamily="34" charset="0"/>
                <a:cs typeface="PT Bold Heading" panose="02010400000000000000" pitchFamily="2" charset="-78"/>
              </a:rPr>
              <a:t>الاهتمام الضعيف بالأمور الحياتية: اقتصادية- سياسية – اجتماعية، وإغفال النقد  والتحليل.</a:t>
            </a:r>
          </a:p>
          <a:p>
            <a:pPr marL="571500" indent="-571500" algn="r">
              <a:buFontTx/>
              <a:buChar char="-"/>
            </a:pPr>
            <a:r>
              <a:rPr lang="ar-EG" sz="3600" dirty="0" smtClean="0">
                <a:latin typeface="Impact" panose="020B0806030902050204" pitchFamily="34" charset="0"/>
                <a:cs typeface="PT Bold Heading" panose="02010400000000000000" pitchFamily="2" charset="-78"/>
              </a:rPr>
              <a:t>فرضت على المتعلمين معلومات بعيدة عن حياتهم.</a:t>
            </a:r>
          </a:p>
          <a:p>
            <a:pPr marL="571500" indent="-571500" algn="r">
              <a:buFontTx/>
              <a:buChar char="-"/>
            </a:pPr>
            <a:r>
              <a:rPr lang="ar-EG" sz="3600" dirty="0" smtClean="0">
                <a:latin typeface="Impact" panose="020B0806030902050204" pitchFamily="34" charset="0"/>
                <a:cs typeface="PT Bold Heading" panose="02010400000000000000" pitchFamily="2" charset="-78"/>
              </a:rPr>
              <a:t>لم تؤمن بالتغير سواء في المجتمع او الحقائق الجديدة المكتشفة.</a:t>
            </a:r>
          </a:p>
          <a:p>
            <a:pPr marL="571500" indent="-571500" algn="r">
              <a:buFontTx/>
              <a:buChar char="-"/>
            </a:pPr>
            <a:endParaRPr lang="ar-EG" sz="3600" dirty="0" smtClean="0">
              <a:latin typeface="Impact" panose="020B0806030902050204" pitchFamily="34" charset="0"/>
              <a:cs typeface="PT Bold Heading" panose="02010400000000000000" pitchFamily="2" charset="-78"/>
            </a:endParaRPr>
          </a:p>
          <a:p>
            <a:pPr marL="571500" indent="-571500" algn="r">
              <a:buFontTx/>
              <a:buChar char="-"/>
            </a:pPr>
            <a:endParaRPr lang="ar-EG" sz="3600" dirty="0" smtClean="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1455828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EG"/>
          </a:p>
        </p:txBody>
      </p:sp>
      <p:sp>
        <p:nvSpPr>
          <p:cNvPr id="3" name="عنوان فرعي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183263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3200" dirty="0">
                <a:solidFill>
                  <a:srgbClr val="FF0000"/>
                </a:solidFill>
                <a:latin typeface="Impact" panose="020B0806030902050204" pitchFamily="34" charset="0"/>
                <a:cs typeface="PT Bold Heading" panose="02010400000000000000" pitchFamily="2" charset="-78"/>
              </a:rPr>
              <a:t/>
            </a:r>
            <a:br>
              <a:rPr lang="ar-EG" sz="3200" dirty="0">
                <a:solidFill>
                  <a:srgbClr val="FF0000"/>
                </a:solidFill>
                <a:latin typeface="Impact" panose="020B0806030902050204" pitchFamily="34" charset="0"/>
                <a:cs typeface="PT Bold Heading" panose="02010400000000000000" pitchFamily="2" charset="-78"/>
              </a:rPr>
            </a:br>
            <a:r>
              <a:rPr lang="ar-EG" sz="4400" dirty="0">
                <a:solidFill>
                  <a:srgbClr val="FF0000"/>
                </a:solidFill>
                <a:latin typeface="Impact" panose="020B0806030902050204" pitchFamily="34" charset="0"/>
                <a:ea typeface="+mn-ea"/>
                <a:cs typeface="PT Bold Heading" panose="02010400000000000000" pitchFamily="2" charset="-78"/>
              </a:rPr>
              <a:t>المذاهب الفلسفية ونظرياتها </a:t>
            </a:r>
            <a:r>
              <a:rPr lang="ar-EG" sz="4400" dirty="0" smtClean="0">
                <a:solidFill>
                  <a:srgbClr val="FF0000"/>
                </a:solidFill>
                <a:latin typeface="Impact" panose="020B0806030902050204" pitchFamily="34" charset="0"/>
                <a:ea typeface="+mn-ea"/>
                <a:cs typeface="PT Bold Heading" panose="02010400000000000000" pitchFamily="2" charset="-78"/>
              </a:rPr>
              <a:t>التربوية</a:t>
            </a:r>
            <a:endParaRPr lang="ar-EG" sz="44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36618"/>
            <a:ext cx="12122330" cy="5621382"/>
          </a:xfrm>
        </p:spPr>
        <p:txBody>
          <a:bodyPr>
            <a:normAutofit/>
          </a:bodyPr>
          <a:lstStyle/>
          <a:p>
            <a:pPr algn="r"/>
            <a:r>
              <a:rPr lang="ar-SA" sz="4000" dirty="0">
                <a:solidFill>
                  <a:srgbClr val="FF0000"/>
                </a:solidFill>
                <a:latin typeface="Impact" panose="020B0806030902050204" pitchFamily="34" charset="0"/>
                <a:cs typeface="PT Bold Heading" panose="02010400000000000000" pitchFamily="2" charset="-78"/>
              </a:rPr>
              <a:t>عناصر الفصل : </a:t>
            </a:r>
            <a:endParaRPr lang="en-US" sz="4000" dirty="0">
              <a:solidFill>
                <a:srgbClr val="FF0000"/>
              </a:solidFill>
              <a:latin typeface="Impact" panose="020B0806030902050204" pitchFamily="34" charset="0"/>
              <a:cs typeface="PT Bold Heading" panose="02010400000000000000" pitchFamily="2" charset="-78"/>
            </a:endParaRPr>
          </a:p>
          <a:p>
            <a:pPr algn="r"/>
            <a:r>
              <a:rPr lang="ar-SA" sz="4000" dirty="0">
                <a:latin typeface="Impact" panose="020B0806030902050204" pitchFamily="34" charset="0"/>
                <a:cs typeface="PT Bold Heading" panose="02010400000000000000" pitchFamily="2" charset="-78"/>
              </a:rPr>
              <a:t>أولاً : مذهب الفلسفة الطبيعيـــــــــــــة. </a:t>
            </a:r>
            <a:endParaRPr lang="en-US" sz="4000" dirty="0">
              <a:latin typeface="Impact" panose="020B0806030902050204" pitchFamily="34" charset="0"/>
              <a:cs typeface="PT Bold Heading" panose="02010400000000000000" pitchFamily="2" charset="-78"/>
            </a:endParaRPr>
          </a:p>
          <a:p>
            <a:pPr algn="r"/>
            <a:r>
              <a:rPr lang="ar-SA" sz="4000" dirty="0">
                <a:latin typeface="Impact" panose="020B0806030902050204" pitchFamily="34" charset="0"/>
                <a:cs typeface="PT Bold Heading" panose="02010400000000000000" pitchFamily="2" charset="-78"/>
              </a:rPr>
              <a:t>ثانياً : مذهب الفلسفة المثاليــــــــــــــة. </a:t>
            </a:r>
            <a:endParaRPr lang="en-US" sz="4000" dirty="0">
              <a:latin typeface="Impact" panose="020B0806030902050204" pitchFamily="34" charset="0"/>
              <a:cs typeface="PT Bold Heading" panose="02010400000000000000" pitchFamily="2" charset="-78"/>
            </a:endParaRPr>
          </a:p>
          <a:p>
            <a:pPr algn="r"/>
            <a:r>
              <a:rPr lang="ar-SA" sz="4000" dirty="0">
                <a:latin typeface="Impact" panose="020B0806030902050204" pitchFamily="34" charset="0"/>
                <a:cs typeface="PT Bold Heading" panose="02010400000000000000" pitchFamily="2" charset="-78"/>
              </a:rPr>
              <a:t>ثالثاً : مذهب الفلسفـــــــــــــة الواقعية. </a:t>
            </a:r>
            <a:endParaRPr lang="en-US" sz="4000" dirty="0">
              <a:latin typeface="Impact" panose="020B0806030902050204" pitchFamily="34" charset="0"/>
              <a:cs typeface="PT Bold Heading" panose="02010400000000000000" pitchFamily="2" charset="-78"/>
            </a:endParaRPr>
          </a:p>
          <a:p>
            <a:pPr algn="r"/>
            <a:r>
              <a:rPr lang="ar-SA" sz="4000" dirty="0">
                <a:latin typeface="Impact" panose="020B0806030902050204" pitchFamily="34" charset="0"/>
                <a:cs typeface="PT Bold Heading" panose="02010400000000000000" pitchFamily="2" charset="-78"/>
              </a:rPr>
              <a:t>رابعاً : مذهــــــــــــب الفلسفة الوجودية. </a:t>
            </a:r>
            <a:endParaRPr lang="en-US" sz="4000" dirty="0">
              <a:latin typeface="Impact" panose="020B0806030902050204" pitchFamily="34" charset="0"/>
              <a:cs typeface="PT Bold Heading" panose="02010400000000000000" pitchFamily="2" charset="-78"/>
            </a:endParaRPr>
          </a:p>
          <a:p>
            <a:pPr algn="r"/>
            <a:r>
              <a:rPr lang="ar-SA" sz="4000" dirty="0">
                <a:latin typeface="Impact" panose="020B0806030902050204" pitchFamily="34" charset="0"/>
                <a:cs typeface="PT Bold Heading" panose="02010400000000000000" pitchFamily="2" charset="-78"/>
              </a:rPr>
              <a:t>خامساً : مذهـــــب الفلسفة </a:t>
            </a:r>
            <a:r>
              <a:rPr lang="ar-SA" sz="4000" dirty="0" err="1">
                <a:latin typeface="Impact" panose="020B0806030902050204" pitchFamily="34" charset="0"/>
                <a:cs typeface="PT Bold Heading" panose="02010400000000000000" pitchFamily="2" charset="-78"/>
              </a:rPr>
              <a:t>البراجماتية</a:t>
            </a:r>
            <a:r>
              <a:rPr lang="ar-SA" sz="4000" dirty="0">
                <a:latin typeface="Impact" panose="020B0806030902050204" pitchFamily="34" charset="0"/>
                <a:cs typeface="PT Bold Heading" panose="02010400000000000000" pitchFamily="2" charset="-78"/>
              </a:rPr>
              <a:t>. </a:t>
            </a:r>
            <a:endParaRPr lang="en-US" sz="4000" dirty="0">
              <a:latin typeface="Impact" panose="020B0806030902050204" pitchFamily="34" charset="0"/>
              <a:cs typeface="PT Bold Heading" panose="02010400000000000000" pitchFamily="2" charset="-78"/>
            </a:endParaRPr>
          </a:p>
          <a:p>
            <a:pPr algn="r"/>
            <a:r>
              <a:rPr lang="ar-SA" sz="4000" dirty="0">
                <a:latin typeface="Impact" panose="020B0806030902050204" pitchFamily="34" charset="0"/>
                <a:cs typeface="PT Bold Heading" panose="02010400000000000000" pitchFamily="2" charset="-78"/>
              </a:rPr>
              <a:t>سادساً : مذهب فلسفة التربية الإسلامية. </a:t>
            </a:r>
            <a:endParaRPr lang="en-US" sz="4000" dirty="0">
              <a:latin typeface="Impact" panose="020B0806030902050204" pitchFamily="34" charset="0"/>
              <a:cs typeface="PT Bold Heading" panose="02010400000000000000" pitchFamily="2" charset="-78"/>
            </a:endParaRPr>
          </a:p>
          <a:p>
            <a:pPr algn="r"/>
            <a:r>
              <a:rPr lang="ar-SA" sz="4000" dirty="0">
                <a:latin typeface="Impact" panose="020B0806030902050204" pitchFamily="34" charset="0"/>
                <a:cs typeface="PT Bold Heading" panose="02010400000000000000" pitchFamily="2" charset="-78"/>
              </a:rPr>
              <a:t>خاتمـــــــــــة.</a:t>
            </a:r>
            <a:endParaRPr lang="en-US" sz="4000" dirty="0">
              <a:latin typeface="Impact" panose="020B0806030902050204" pitchFamily="34" charset="0"/>
              <a:cs typeface="PT Bold Heading" panose="02010400000000000000" pitchFamily="2" charset="-78"/>
            </a:endParaRPr>
          </a:p>
          <a:p>
            <a:pPr algn="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900000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3200" dirty="0">
                <a:solidFill>
                  <a:srgbClr val="FF0000"/>
                </a:solidFill>
                <a:latin typeface="Impact" panose="020B0806030902050204" pitchFamily="34" charset="0"/>
                <a:cs typeface="PT Bold Heading" panose="02010400000000000000" pitchFamily="2" charset="-78"/>
              </a:rPr>
              <a:t/>
            </a:r>
            <a:br>
              <a:rPr lang="ar-EG" sz="3200" dirty="0">
                <a:solidFill>
                  <a:srgbClr val="FF0000"/>
                </a:solidFill>
                <a:latin typeface="Impact" panose="020B0806030902050204" pitchFamily="34" charset="0"/>
                <a:cs typeface="PT Bold Heading" panose="02010400000000000000" pitchFamily="2" charset="-78"/>
              </a:rPr>
            </a:br>
            <a:r>
              <a:rPr lang="ar-EG" sz="3200" dirty="0">
                <a:solidFill>
                  <a:srgbClr val="FF0000"/>
                </a:solidFill>
                <a:latin typeface="Impact" panose="020B0806030902050204" pitchFamily="34" charset="0"/>
                <a:ea typeface="+mn-ea"/>
                <a:cs typeface="PT Bold Heading" panose="02010400000000000000" pitchFamily="2" charset="-78"/>
              </a:rPr>
              <a:t>المذاهب الفلسفية ونظرياتها التربوية</a:t>
            </a:r>
            <a:br>
              <a:rPr lang="ar-EG" sz="3200" dirty="0">
                <a:solidFill>
                  <a:srgbClr val="FF0000"/>
                </a:solidFill>
                <a:latin typeface="Impact" panose="020B0806030902050204" pitchFamily="34" charset="0"/>
                <a:ea typeface="+mn-ea"/>
                <a:cs typeface="PT Bold Heading" panose="02010400000000000000" pitchFamily="2" charset="-78"/>
              </a:rPr>
            </a:br>
            <a:r>
              <a:rPr lang="ar-EG" sz="3200" dirty="0">
                <a:solidFill>
                  <a:srgbClr val="FF0000"/>
                </a:solidFill>
                <a:latin typeface="Impact" panose="020B0806030902050204" pitchFamily="34" charset="0"/>
                <a:cs typeface="PT Bold Heading" panose="02010400000000000000" pitchFamily="2" charset="-78"/>
              </a:rPr>
              <a:t>أولا: مذهب الفلسفة الطبيعية</a:t>
            </a:r>
            <a:endParaRPr lang="ar-EG" sz="32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36618"/>
            <a:ext cx="12122330" cy="5621382"/>
          </a:xfrm>
        </p:spPr>
        <p:txBody>
          <a:bodyPr>
            <a:normAutofit/>
          </a:bodyPr>
          <a:lstStyle/>
          <a:p>
            <a:pPr algn="r"/>
            <a:r>
              <a:rPr lang="ar-EG" sz="4000" dirty="0" smtClean="0">
                <a:latin typeface="Impact" panose="020B0806030902050204" pitchFamily="34" charset="0"/>
                <a:cs typeface="PT Bold Heading" panose="02010400000000000000" pitchFamily="2" charset="-78"/>
              </a:rPr>
              <a:t>- يؤمن الطبيعيون بأن التربية هي عملية إعداد للحاضر وليس المستقبل ؛لأنه غير مضمون.</a:t>
            </a:r>
          </a:p>
          <a:p>
            <a:pPr marL="571500" indent="-571500" algn="r">
              <a:buFontTx/>
              <a:buChar char="-"/>
            </a:pPr>
            <a:r>
              <a:rPr lang="ar-EG" sz="4000" dirty="0" smtClean="0">
                <a:latin typeface="Impact" panose="020B0806030902050204" pitchFamily="34" charset="0"/>
                <a:cs typeface="PT Bold Heading" panose="02010400000000000000" pitchFamily="2" charset="-78"/>
              </a:rPr>
              <a:t>أن الفرد هو شعار التربية وأن التعبير عن الذات هو الهدف النهائي لها</a:t>
            </a:r>
          </a:p>
          <a:p>
            <a:pPr marL="571500" indent="-571500" algn="r">
              <a:buFontTx/>
              <a:buChar char="-"/>
            </a:pPr>
            <a:r>
              <a:rPr lang="ar-EG" sz="4000" dirty="0" smtClean="0">
                <a:latin typeface="Impact" panose="020B0806030902050204" pitchFamily="34" charset="0"/>
                <a:cs typeface="PT Bold Heading" panose="02010400000000000000" pitchFamily="2" charset="-78"/>
              </a:rPr>
              <a:t>التربية الصحيحة لا تتحقق إلا بإطلاق الحرية التامة للأطفال</a:t>
            </a:r>
          </a:p>
          <a:p>
            <a:pPr marL="571500" indent="-571500" algn="r">
              <a:buFontTx/>
              <a:buChar char="-"/>
            </a:pPr>
            <a:r>
              <a:rPr lang="ar-EG" sz="4000" dirty="0" smtClean="0">
                <a:latin typeface="Impact" panose="020B0806030902050204" pitchFamily="34" charset="0"/>
                <a:cs typeface="PT Bold Heading" panose="02010400000000000000" pitchFamily="2" charset="-78"/>
              </a:rPr>
              <a:t>أن تكون تربية الطفل بين الخامسة والثالثة عشرة سلبية لا يعلم فيه الطفل شيئا بل يترك للطبيعة محاطا بأدواتها التي توسع مداركه.</a:t>
            </a:r>
          </a:p>
          <a:p>
            <a:pPr marL="571500" indent="-571500" algn="r">
              <a:buFontTx/>
              <a:buChar char="-"/>
            </a:pPr>
            <a:r>
              <a:rPr lang="ar-EG" sz="4000" dirty="0" smtClean="0">
                <a:latin typeface="Impact" panose="020B0806030902050204" pitchFamily="34" charset="0"/>
                <a:cs typeface="PT Bold Heading" panose="02010400000000000000" pitchFamily="2" charset="-78"/>
              </a:rPr>
              <a:t>من أشهر مفكريها: جان جاك روسو</a:t>
            </a: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951501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أولا: مذهب الفلسفة الطبيعية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أ- : </a:t>
            </a:r>
            <a:r>
              <a:rPr lang="ar-EG" sz="3600" dirty="0" err="1">
                <a:solidFill>
                  <a:srgbClr val="FF0000"/>
                </a:solidFill>
                <a:latin typeface="Impact" panose="020B0806030902050204" pitchFamily="34" charset="0"/>
                <a:cs typeface="PT Bold Heading" panose="02010400000000000000" pitchFamily="2" charset="-78"/>
              </a:rPr>
              <a:t>مباديء</a:t>
            </a:r>
            <a:r>
              <a:rPr lang="ar-EG" sz="3600" dirty="0">
                <a:solidFill>
                  <a:srgbClr val="FF0000"/>
                </a:solidFill>
                <a:latin typeface="Impact" panose="020B0806030902050204" pitchFamily="34" charset="0"/>
                <a:cs typeface="PT Bold Heading" panose="02010400000000000000" pitchFamily="2" charset="-78"/>
              </a:rPr>
              <a:t> الفلسفة الطبيعية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36618"/>
            <a:ext cx="12122330" cy="5621382"/>
          </a:xfrm>
        </p:spPr>
        <p:txBody>
          <a:bodyPr>
            <a:normAutofit fontScale="85000" lnSpcReduction="20000"/>
          </a:bodyPr>
          <a:lstStyle/>
          <a:p>
            <a:pPr algn="r"/>
            <a:r>
              <a:rPr lang="ar-EG" sz="4000" dirty="0" smtClean="0">
                <a:solidFill>
                  <a:srgbClr val="FF0000"/>
                </a:solidFill>
                <a:latin typeface="Impact" panose="020B0806030902050204" pitchFamily="34" charset="0"/>
                <a:cs typeface="PT Bold Heading" panose="02010400000000000000" pitchFamily="2" charset="-78"/>
              </a:rPr>
              <a:t>1- الإيمان ببراءة الطفل</a:t>
            </a:r>
            <a:r>
              <a:rPr lang="ar-EG" sz="4000" dirty="0" smtClean="0">
                <a:latin typeface="Impact" panose="020B0806030902050204" pitchFamily="34" charset="0"/>
                <a:cs typeface="PT Bold Heading" panose="02010400000000000000" pitchFamily="2" charset="-78"/>
              </a:rPr>
              <a:t>: وهو اعتقاد بخيرية الطفل</a:t>
            </a:r>
            <a:endParaRPr lang="ar-EG" sz="4000" dirty="0">
              <a:latin typeface="Impact" panose="020B0806030902050204" pitchFamily="34" charset="0"/>
              <a:cs typeface="PT Bold Heading" panose="02010400000000000000" pitchFamily="2" charset="-78"/>
            </a:endParaRPr>
          </a:p>
          <a:p>
            <a:pPr algn="r"/>
            <a:r>
              <a:rPr lang="ar-EG" sz="4000" dirty="0">
                <a:solidFill>
                  <a:srgbClr val="FF0000"/>
                </a:solidFill>
                <a:latin typeface="Impact" panose="020B0806030902050204" pitchFamily="34" charset="0"/>
                <a:cs typeface="PT Bold Heading" panose="02010400000000000000" pitchFamily="2" charset="-78"/>
              </a:rPr>
              <a:t>2- الإعلاء من شأن الطبيعة</a:t>
            </a:r>
            <a:r>
              <a:rPr lang="ar-EG" sz="4000" dirty="0" smtClean="0">
                <a:latin typeface="Impact" panose="020B0806030902050204" pitchFamily="34" charset="0"/>
                <a:cs typeface="PT Bold Heading" panose="02010400000000000000" pitchFamily="2" charset="-78"/>
              </a:rPr>
              <a:t>: ليتعلم منها الإنسان ما يحتاج، والتربية الصحيحة هي التي تسير وفق قوانينها.</a:t>
            </a:r>
          </a:p>
          <a:p>
            <a:pPr algn="r"/>
            <a:r>
              <a:rPr lang="ar-EG" sz="4000" dirty="0">
                <a:solidFill>
                  <a:srgbClr val="FF0000"/>
                </a:solidFill>
                <a:latin typeface="Impact" panose="020B0806030902050204" pitchFamily="34" charset="0"/>
                <a:cs typeface="PT Bold Heading" panose="02010400000000000000" pitchFamily="2" charset="-78"/>
              </a:rPr>
              <a:t>3- مبدأ الحرية</a:t>
            </a:r>
            <a:r>
              <a:rPr lang="ar-EG" sz="4000" dirty="0" smtClean="0">
                <a:latin typeface="Impact" panose="020B0806030902050204" pitchFamily="34" charset="0"/>
                <a:cs typeface="PT Bold Heading" panose="02010400000000000000" pitchFamily="2" charset="-78"/>
              </a:rPr>
              <a:t>: فالمعلم يصنع مأزقا للطفل ثم يترك له الحرية للخروج من المأزق.</a:t>
            </a:r>
          </a:p>
          <a:p>
            <a:pPr algn="r"/>
            <a:r>
              <a:rPr lang="ar-EG" sz="4000" dirty="0">
                <a:solidFill>
                  <a:srgbClr val="FF0000"/>
                </a:solidFill>
                <a:latin typeface="Impact" panose="020B0806030902050204" pitchFamily="34" charset="0"/>
                <a:cs typeface="PT Bold Heading" panose="02010400000000000000" pitchFamily="2" charset="-78"/>
              </a:rPr>
              <a:t>4- مبدأ التربية السلبية</a:t>
            </a:r>
            <a:r>
              <a:rPr lang="ar-EG" sz="4000" dirty="0" smtClean="0">
                <a:latin typeface="Impact" panose="020B0806030902050204" pitchFamily="34" charset="0"/>
                <a:cs typeface="PT Bold Heading" panose="02010400000000000000" pitchFamily="2" charset="-78"/>
              </a:rPr>
              <a:t>: فلا يعلم الطفل شيئا لا يطلب تعلمه بل تترك له الحرية في الاحتكاك واكتشاف الخبرة العملية والبعد عن الدروس اللفظية.</a:t>
            </a:r>
          </a:p>
          <a:p>
            <a:pPr algn="r"/>
            <a:r>
              <a:rPr lang="ar-EG" sz="4000" dirty="0">
                <a:solidFill>
                  <a:srgbClr val="FF0000"/>
                </a:solidFill>
                <a:latin typeface="Impact" panose="020B0806030902050204" pitchFamily="34" charset="0"/>
                <a:cs typeface="PT Bold Heading" panose="02010400000000000000" pitchFamily="2" charset="-78"/>
              </a:rPr>
              <a:t>5-الطفل هو محور </a:t>
            </a:r>
            <a:r>
              <a:rPr lang="ar-EG" sz="4000" dirty="0" err="1">
                <a:solidFill>
                  <a:srgbClr val="FF0000"/>
                </a:solidFill>
                <a:latin typeface="Impact" panose="020B0806030902050204" pitchFamily="34" charset="0"/>
                <a:cs typeface="PT Bold Heading" panose="02010400000000000000" pitchFamily="2" charset="-78"/>
              </a:rPr>
              <a:t>التربية:أي</a:t>
            </a:r>
            <a:r>
              <a:rPr lang="ar-EG" sz="4000" dirty="0">
                <a:solidFill>
                  <a:srgbClr val="FF0000"/>
                </a:solidFill>
                <a:latin typeface="Impact" panose="020B0806030902050204" pitchFamily="34" charset="0"/>
                <a:cs typeface="PT Bold Heading" panose="02010400000000000000" pitchFamily="2" charset="-78"/>
              </a:rPr>
              <a:t> </a:t>
            </a:r>
            <a:r>
              <a:rPr lang="ar-EG" sz="4000" dirty="0" smtClean="0">
                <a:latin typeface="Impact" panose="020B0806030902050204" pitchFamily="34" charset="0"/>
                <a:cs typeface="PT Bold Heading" panose="02010400000000000000" pitchFamily="2" charset="-78"/>
              </a:rPr>
              <a:t>أن ميوله واهتماماته وحاجاته هي مركز العملية التربوية وليس رغبات وطموحات الكبار.</a:t>
            </a:r>
          </a:p>
          <a:p>
            <a:pPr algn="r"/>
            <a:r>
              <a:rPr lang="ar-EG" sz="4000" dirty="0">
                <a:solidFill>
                  <a:srgbClr val="FF0000"/>
                </a:solidFill>
                <a:latin typeface="Impact" panose="020B0806030902050204" pitchFamily="34" charset="0"/>
                <a:cs typeface="PT Bold Heading" panose="02010400000000000000" pitchFamily="2" charset="-78"/>
              </a:rPr>
              <a:t>6- الاهتمام بطبيعة الطفل</a:t>
            </a:r>
            <a:r>
              <a:rPr lang="ar-EG" sz="4000" dirty="0" smtClean="0">
                <a:solidFill>
                  <a:srgbClr val="FF0000"/>
                </a:solidFill>
                <a:latin typeface="Impact" panose="020B0806030902050204" pitchFamily="34" charset="0"/>
                <a:cs typeface="PT Bold Heading" panose="02010400000000000000" pitchFamily="2" charset="-78"/>
              </a:rPr>
              <a:t>: أي </a:t>
            </a:r>
            <a:r>
              <a:rPr lang="ar-EG" sz="4000" dirty="0" smtClean="0">
                <a:latin typeface="Impact" panose="020B0806030902050204" pitchFamily="34" charset="0"/>
                <a:cs typeface="PT Bold Heading" panose="02010400000000000000" pitchFamily="2" charset="-78"/>
              </a:rPr>
              <a:t>الاهتمام بطفولة الطفل وليس التركيز على المرحلة المستقبلية بل المرحلة الحالية حتى يشعر الطفل بطفولته ويستمتع بها، وإشراك الطفل في العمل والتجريب.</a:t>
            </a: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4156984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أولا: مذهب الفلسفة الطبيعية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ب-الأسس التربوية للفلسفة </a:t>
            </a:r>
            <a:r>
              <a:rPr lang="ar-EG" sz="3600" dirty="0">
                <a:solidFill>
                  <a:srgbClr val="FF0000"/>
                </a:solidFill>
                <a:latin typeface="Impact" panose="020B0806030902050204" pitchFamily="34" charset="0"/>
                <a:cs typeface="PT Bold Heading" panose="02010400000000000000" pitchFamily="2" charset="-78"/>
              </a:rPr>
              <a:t>الطبيعية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36618"/>
            <a:ext cx="12122330" cy="5621382"/>
          </a:xfrm>
        </p:spPr>
        <p:txBody>
          <a:bodyPr>
            <a:noAutofit/>
          </a:bodyPr>
          <a:lstStyle/>
          <a:p>
            <a:pPr algn="r"/>
            <a:r>
              <a:rPr lang="ar-EG" dirty="0" smtClean="0">
                <a:solidFill>
                  <a:srgbClr val="FF0000"/>
                </a:solidFill>
                <a:latin typeface="Impact" panose="020B0806030902050204" pitchFamily="34" charset="0"/>
                <a:cs typeface="PT Bold Heading" panose="02010400000000000000" pitchFamily="2" charset="-78"/>
              </a:rPr>
              <a:t>1- الهدف الأسمى للتربية هو تحقيق</a:t>
            </a:r>
            <a:r>
              <a:rPr lang="ar-EG" dirty="0" smtClean="0">
                <a:latin typeface="Impact" panose="020B0806030902050204" pitchFamily="34" charset="0"/>
                <a:cs typeface="PT Bold Heading" panose="02010400000000000000" pitchFamily="2" charset="-78"/>
              </a:rPr>
              <a:t> النزعات الطيبة وتعميقها في الطبيعة البشرية من خلال المؤسسات التربوية والاجتماعية.</a:t>
            </a:r>
          </a:p>
          <a:p>
            <a:pPr algn="r"/>
            <a:r>
              <a:rPr lang="ar-EG" dirty="0" smtClean="0">
                <a:latin typeface="Impact" panose="020B0806030902050204" pitchFamily="34" charset="0"/>
                <a:cs typeface="PT Bold Heading" panose="02010400000000000000" pitchFamily="2" charset="-78"/>
              </a:rPr>
              <a:t>2- يولد الإنسان طيبا ولكن فساد المجتمع هو الذي يفسده.</a:t>
            </a:r>
          </a:p>
          <a:p>
            <a:pPr algn="r"/>
            <a:r>
              <a:rPr lang="ar-EG" dirty="0" smtClean="0">
                <a:latin typeface="Impact" panose="020B0806030902050204" pitchFamily="34" charset="0"/>
                <a:cs typeface="PT Bold Heading" panose="02010400000000000000" pitchFamily="2" charset="-78"/>
              </a:rPr>
              <a:t>3-الطبيعة البشرية كالنبات تحتاج للرعاية والاهتمام، وهذا هو عمل المربي.</a:t>
            </a:r>
          </a:p>
          <a:p>
            <a:pPr algn="r"/>
            <a:r>
              <a:rPr lang="ar-EG" dirty="0" smtClean="0">
                <a:latin typeface="Impact" panose="020B0806030902050204" pitchFamily="34" charset="0"/>
                <a:cs typeface="PT Bold Heading" panose="02010400000000000000" pitchFamily="2" charset="-78"/>
              </a:rPr>
              <a:t>4- هناك ثلاثة معلمين: الطبيعة والإنسان والأشياء وأن تكون الدروس التي نتعلمها من هذه الأشياء متناغمة دون تصارع أو تنافر.</a:t>
            </a:r>
          </a:p>
          <a:p>
            <a:pPr algn="r"/>
            <a:r>
              <a:rPr lang="ar-EG" dirty="0" smtClean="0">
                <a:latin typeface="Impact" panose="020B0806030902050204" pitchFamily="34" charset="0"/>
                <a:cs typeface="PT Bold Heading" panose="02010400000000000000" pitchFamily="2" charset="-78"/>
              </a:rPr>
              <a:t>5-ضرورة تناغم التعليم البشري مع الميول الطبيعية دون صراع أو تصادم.</a:t>
            </a:r>
          </a:p>
          <a:p>
            <a:pPr algn="r"/>
            <a:r>
              <a:rPr lang="ar-EG" dirty="0" smtClean="0">
                <a:latin typeface="Impact" panose="020B0806030902050204" pitchFamily="34" charset="0"/>
                <a:cs typeface="PT Bold Heading" panose="02010400000000000000" pitchFamily="2" charset="-78"/>
              </a:rPr>
              <a:t>6-ضرورة انسجام مشاعرنا وخيالنا وقدراتنا مع ميولنا الطبيعية</a:t>
            </a:r>
          </a:p>
          <a:p>
            <a:pPr algn="r"/>
            <a:r>
              <a:rPr lang="ar-EG" dirty="0" smtClean="0">
                <a:latin typeface="Impact" panose="020B0806030902050204" pitchFamily="34" charset="0"/>
                <a:cs typeface="PT Bold Heading" panose="02010400000000000000" pitchFamily="2" charset="-78"/>
              </a:rPr>
              <a:t>7- ضرورة احترام براءة الأطفال والسماح باستمتاعهم بطفولتهم.</a:t>
            </a:r>
          </a:p>
          <a:p>
            <a:pPr algn="r"/>
            <a:r>
              <a:rPr lang="ar-EG" dirty="0" smtClean="0">
                <a:latin typeface="Impact" panose="020B0806030902050204" pitchFamily="34" charset="0"/>
                <a:cs typeface="PT Bold Heading" panose="02010400000000000000" pitchFamily="2" charset="-78"/>
              </a:rPr>
              <a:t>8-ضرورة تعلم الطفل الاعتماد على نفسه؛ ليقل اعتماده على الآخرين.</a:t>
            </a:r>
          </a:p>
          <a:p>
            <a:pPr algn="r"/>
            <a:r>
              <a:rPr lang="ar-EG" dirty="0" smtClean="0">
                <a:latin typeface="Impact" panose="020B0806030902050204" pitchFamily="34" charset="0"/>
                <a:cs typeface="PT Bold Heading" panose="02010400000000000000" pitchFamily="2" charset="-78"/>
              </a:rPr>
              <a:t>9-تدريب الأطفال على المعاناة حتى لا يصطدموا بها، فالطبيعة تعلم عن طريق الألم والمعاناة.</a:t>
            </a:r>
          </a:p>
          <a:p>
            <a:pPr algn="r"/>
            <a:r>
              <a:rPr lang="ar-EG" dirty="0" smtClean="0">
                <a:latin typeface="Impact" panose="020B0806030902050204" pitchFamily="34" charset="0"/>
                <a:cs typeface="PT Bold Heading" panose="02010400000000000000" pitchFamily="2" charset="-78"/>
              </a:rPr>
              <a:t>10-لا توبخ الأطفال أكثر مما يجب؛ لأن هذا يجعلهم كالعبيد، ولا تتسامح معهم أكثر من اللازم فهذا يجعلهم مستبدين</a:t>
            </a:r>
          </a:p>
          <a:p>
            <a:pPr algn="r"/>
            <a:r>
              <a:rPr lang="ar-EG" dirty="0" smtClean="0">
                <a:latin typeface="Impact" panose="020B0806030902050204" pitchFamily="34" charset="0"/>
                <a:cs typeface="PT Bold Heading" panose="02010400000000000000" pitchFamily="2" charset="-78"/>
              </a:rPr>
              <a:t/>
            </a:r>
            <a:br>
              <a:rPr lang="ar-EG" dirty="0" smtClean="0">
                <a:latin typeface="Impact" panose="020B0806030902050204" pitchFamily="34" charset="0"/>
                <a:cs typeface="PT Bold Heading" panose="02010400000000000000" pitchFamily="2" charset="-78"/>
              </a:rPr>
            </a:br>
            <a:r>
              <a:rPr lang="ar-EG" dirty="0" smtClean="0">
                <a:latin typeface="Impact" panose="020B0806030902050204" pitchFamily="34" charset="0"/>
                <a:cs typeface="PT Bold Heading" panose="02010400000000000000" pitchFamily="2" charset="-78"/>
              </a:rPr>
              <a:t/>
            </a:r>
            <a:br>
              <a:rPr lang="ar-EG" dirty="0" smtClean="0">
                <a:latin typeface="Impact" panose="020B0806030902050204" pitchFamily="34" charset="0"/>
                <a:cs typeface="PT Bold Heading" panose="02010400000000000000" pitchFamily="2" charset="-78"/>
              </a:rPr>
            </a:br>
            <a:r>
              <a:rPr lang="ar-EG" dirty="0" smtClean="0">
                <a:latin typeface="Impact" panose="020B0806030902050204" pitchFamily="34" charset="0"/>
                <a:cs typeface="PT Bold Heading" panose="02010400000000000000" pitchFamily="2" charset="-78"/>
              </a:rPr>
              <a:t/>
            </a:r>
            <a:br>
              <a:rPr lang="ar-EG" dirty="0" smtClean="0">
                <a:latin typeface="Impact" panose="020B0806030902050204" pitchFamily="34" charset="0"/>
                <a:cs typeface="PT Bold Heading" panose="02010400000000000000" pitchFamily="2" charset="-78"/>
              </a:rPr>
            </a:br>
            <a:r>
              <a:rPr lang="ar-EG" dirty="0" smtClean="0">
                <a:latin typeface="Impact" panose="020B0806030902050204" pitchFamily="34" charset="0"/>
                <a:cs typeface="PT Bold Heading" panose="02010400000000000000" pitchFamily="2" charset="-78"/>
              </a:rPr>
              <a:t> </a:t>
            </a:r>
            <a:endParaRPr lang="ar-EG"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2152820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a:solidFill>
                  <a:srgbClr val="FF0000"/>
                </a:solidFill>
                <a:latin typeface="Impact" panose="020B0806030902050204" pitchFamily="34" charset="0"/>
                <a:cs typeface="PT Bold Heading" panose="02010400000000000000" pitchFamily="2" charset="-78"/>
              </a:rPr>
              <a:t>أولا: مذهب الفلسفة الطبيعية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ب-الأسس التربوية للفلسفة </a:t>
            </a:r>
            <a:r>
              <a:rPr lang="ar-EG" sz="3600" dirty="0">
                <a:solidFill>
                  <a:srgbClr val="FF0000"/>
                </a:solidFill>
                <a:latin typeface="Impact" panose="020B0806030902050204" pitchFamily="34" charset="0"/>
                <a:cs typeface="PT Bold Heading" panose="02010400000000000000" pitchFamily="2" charset="-78"/>
              </a:rPr>
              <a:t>الطبيعية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fontScale="70000" lnSpcReduction="20000"/>
          </a:bodyPr>
          <a:lstStyle/>
          <a:p>
            <a:pPr algn="r"/>
            <a:r>
              <a:rPr lang="ar-EG" sz="4000" dirty="0" smtClean="0">
                <a:latin typeface="Impact" panose="020B0806030902050204" pitchFamily="34" charset="0"/>
                <a:cs typeface="PT Bold Heading" panose="02010400000000000000" pitchFamily="2" charset="-78"/>
              </a:rPr>
              <a:t>11- لا تستخدم مشاعر دنيئة في تربية الأطفال، مثل: الخوف والحسد والجشع والغيرة</a:t>
            </a:r>
          </a:p>
          <a:p>
            <a:pPr algn="r"/>
            <a:r>
              <a:rPr lang="ar-EG" sz="4000" dirty="0" smtClean="0">
                <a:latin typeface="Impact" panose="020B0806030902050204" pitchFamily="34" charset="0"/>
                <a:cs typeface="PT Bold Heading" panose="02010400000000000000" pitchFamily="2" charset="-78"/>
              </a:rPr>
              <a:t>12- شجع الأطفال على التعليم عن طريق الخبرة.</a:t>
            </a:r>
          </a:p>
          <a:p>
            <a:pPr algn="r"/>
            <a:r>
              <a:rPr lang="ar-EG" sz="4000" dirty="0" smtClean="0">
                <a:latin typeface="Impact" panose="020B0806030902050204" pitchFamily="34" charset="0"/>
                <a:cs typeface="PT Bold Heading" panose="02010400000000000000" pitchFamily="2" charset="-78"/>
              </a:rPr>
              <a:t>13- أن تتعدى العملية التربوية المجال الفكري لتشمل تربية العقل والجسم دون تفضيل أحدهما على الآخر.</a:t>
            </a:r>
          </a:p>
          <a:p>
            <a:pPr algn="r"/>
            <a:r>
              <a:rPr lang="ar-EG" sz="4000" dirty="0" smtClean="0">
                <a:latin typeface="Impact" panose="020B0806030902050204" pitchFamily="34" charset="0"/>
                <a:cs typeface="PT Bold Heading" panose="02010400000000000000" pitchFamily="2" charset="-78"/>
              </a:rPr>
              <a:t>14-إعطاء المعلومات التربوية للتلاميذ عندما يكونون جاهزين للتعلم</a:t>
            </a:r>
          </a:p>
          <a:p>
            <a:pPr algn="r"/>
            <a:r>
              <a:rPr lang="ar-EG" sz="4000" dirty="0" smtClean="0">
                <a:latin typeface="Impact" panose="020B0806030902050204" pitchFamily="34" charset="0"/>
                <a:cs typeface="PT Bold Heading" panose="02010400000000000000" pitchFamily="2" charset="-78"/>
              </a:rPr>
              <a:t>15- أن تشبع التربية حاجات ورغبات التلاميذ.</a:t>
            </a:r>
          </a:p>
          <a:p>
            <a:pPr algn="r"/>
            <a:r>
              <a:rPr lang="ar-EG" sz="4000" dirty="0" smtClean="0">
                <a:latin typeface="Impact" panose="020B0806030902050204" pitchFamily="34" charset="0"/>
                <a:cs typeface="PT Bold Heading" panose="02010400000000000000" pitchFamily="2" charset="-78"/>
              </a:rPr>
              <a:t>16-الثواب والعقاب بشكل طبيعي ومنظم  جزء لا يتجزأ من العملية التربوية </a:t>
            </a:r>
          </a:p>
          <a:p>
            <a:pPr algn="r"/>
            <a:r>
              <a:rPr lang="ar-EG" sz="4000" dirty="0" smtClean="0">
                <a:latin typeface="Impact" panose="020B0806030902050204" pitchFamily="34" charset="0"/>
                <a:cs typeface="PT Bold Heading" panose="02010400000000000000" pitchFamily="2" charset="-78"/>
              </a:rPr>
              <a:t>17- دور المعلم في العملية التربوية موجه فقط لمجرياتها ومساعد لكيفية تعلم التلاميذ</a:t>
            </a:r>
          </a:p>
          <a:p>
            <a:pPr algn="r"/>
            <a:r>
              <a:rPr lang="ar-EG" sz="4000" dirty="0" smtClean="0">
                <a:latin typeface="Impact" panose="020B0806030902050204" pitchFamily="34" charset="0"/>
                <a:cs typeface="PT Bold Heading" panose="02010400000000000000" pitchFamily="2" charset="-78"/>
              </a:rPr>
              <a:t>18-الفرد أهم من الجماعة وبالتالي يتم التركيز على حاجات الفرد وأهدافه</a:t>
            </a:r>
          </a:p>
          <a:p>
            <a:pPr algn="r"/>
            <a:r>
              <a:rPr lang="ar-EG" sz="4000" dirty="0" smtClean="0">
                <a:latin typeface="Impact" panose="020B0806030902050204" pitchFamily="34" charset="0"/>
                <a:cs typeface="PT Bold Heading" panose="02010400000000000000" pitchFamily="2" charset="-78"/>
              </a:rPr>
              <a:t>19- التربية عملية ديناميكية تفاعلية بين الطالب والطبيعة.</a:t>
            </a:r>
            <a:br>
              <a:rPr lang="ar-EG" sz="4000" dirty="0" smtClean="0">
                <a:latin typeface="Impact" panose="020B0806030902050204" pitchFamily="34" charset="0"/>
                <a:cs typeface="PT Bold Heading" panose="02010400000000000000" pitchFamily="2" charset="-78"/>
              </a:rPr>
            </a:br>
            <a:r>
              <a:rPr lang="ar-EG" sz="4000" dirty="0" smtClean="0">
                <a:latin typeface="Impact" panose="020B0806030902050204" pitchFamily="34" charset="0"/>
                <a:cs typeface="PT Bold Heading" panose="02010400000000000000" pitchFamily="2" charset="-78"/>
              </a:rPr>
              <a:t/>
            </a:r>
            <a:br>
              <a:rPr lang="ar-EG" sz="4000" dirty="0" smtClean="0">
                <a:latin typeface="Impact" panose="020B0806030902050204" pitchFamily="34" charset="0"/>
                <a:cs typeface="PT Bold Heading" panose="02010400000000000000" pitchFamily="2" charset="-78"/>
              </a:rPr>
            </a:br>
            <a:r>
              <a:rPr lang="ar-EG" sz="4000" dirty="0" smtClean="0">
                <a:latin typeface="Impact" panose="020B0806030902050204" pitchFamily="34" charset="0"/>
                <a:cs typeface="PT Bold Heading" panose="02010400000000000000" pitchFamily="2" charset="-78"/>
              </a:rPr>
              <a:t/>
            </a:r>
            <a:br>
              <a:rPr lang="ar-EG" sz="4000" dirty="0" smtClean="0">
                <a:latin typeface="Impact" panose="020B0806030902050204" pitchFamily="34" charset="0"/>
                <a:cs typeface="PT Bold Heading" panose="02010400000000000000" pitchFamily="2" charset="-78"/>
              </a:rPr>
            </a:br>
            <a:r>
              <a:rPr lang="ar-EG" sz="4000" dirty="0" smtClean="0">
                <a:latin typeface="Impact" panose="020B0806030902050204" pitchFamily="34" charset="0"/>
                <a:cs typeface="PT Bold Heading" panose="02010400000000000000" pitchFamily="2" charset="-78"/>
              </a:rPr>
              <a:t/>
            </a:r>
            <a:br>
              <a:rPr lang="ar-EG" sz="4000" dirty="0" smtClean="0">
                <a:latin typeface="Impact" panose="020B0806030902050204" pitchFamily="34" charset="0"/>
                <a:cs typeface="PT Bold Heading" panose="02010400000000000000" pitchFamily="2" charset="-78"/>
              </a:rPr>
            </a:br>
            <a:r>
              <a:rPr lang="ar-EG" sz="4000" dirty="0" smtClean="0">
                <a:latin typeface="Impact" panose="020B0806030902050204" pitchFamily="34" charset="0"/>
                <a:cs typeface="PT Bold Heading" panose="02010400000000000000" pitchFamily="2" charset="-78"/>
              </a:rPr>
              <a:t> </a:t>
            </a: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7027907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a:t>
            </a:r>
            <a:r>
              <a:rPr lang="ar-EG" sz="3600" dirty="0" err="1" smtClean="0">
                <a:solidFill>
                  <a:srgbClr val="FF0000"/>
                </a:solidFill>
                <a:latin typeface="Impact" panose="020B0806030902050204" pitchFamily="34" charset="0"/>
                <a:cs typeface="PT Bold Heading" panose="02010400000000000000" pitchFamily="2" charset="-78"/>
              </a:rPr>
              <a:t>مباديء</a:t>
            </a:r>
            <a:r>
              <a:rPr lang="ar-EG" sz="3600" dirty="0" smtClean="0">
                <a:solidFill>
                  <a:srgbClr val="FF0000"/>
                </a:solidFill>
                <a:latin typeface="Impact" panose="020B0806030902050204" pitchFamily="34" charset="0"/>
                <a:cs typeface="PT Bold Heading" panose="02010400000000000000" pitchFamily="2" charset="-78"/>
              </a:rPr>
              <a:t> </a:t>
            </a:r>
            <a:r>
              <a:rPr lang="ar-EG" sz="3600" dirty="0">
                <a:solidFill>
                  <a:srgbClr val="FF0000"/>
                </a:solidFill>
                <a:latin typeface="Impact" panose="020B0806030902050204" pitchFamily="34" charset="0"/>
                <a:cs typeface="PT Bold Heading" panose="02010400000000000000" pitchFamily="2" charset="-78"/>
              </a:rPr>
              <a:t>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fontScale="92500" lnSpcReduction="20000"/>
          </a:bodyPr>
          <a:lstStyle/>
          <a:p>
            <a:pPr algn="r"/>
            <a:r>
              <a:rPr lang="ar-EG" sz="4000" dirty="0" smtClean="0">
                <a:solidFill>
                  <a:srgbClr val="FF0000"/>
                </a:solidFill>
                <a:latin typeface="Impact" panose="020B0806030902050204" pitchFamily="34" charset="0"/>
                <a:cs typeface="PT Bold Heading" panose="02010400000000000000" pitchFamily="2" charset="-78"/>
              </a:rPr>
              <a:t>تقوم المثالية على </a:t>
            </a:r>
            <a:r>
              <a:rPr lang="ar-EG" sz="4000" dirty="0" err="1" smtClean="0">
                <a:solidFill>
                  <a:srgbClr val="FF0000"/>
                </a:solidFill>
                <a:latin typeface="Impact" panose="020B0806030902050204" pitchFamily="34" charset="0"/>
                <a:cs typeface="PT Bold Heading" panose="02010400000000000000" pitchFamily="2" charset="-78"/>
              </a:rPr>
              <a:t>مبدأيين</a:t>
            </a:r>
            <a:r>
              <a:rPr lang="ar-EG" sz="4000" dirty="0" smtClean="0">
                <a:solidFill>
                  <a:srgbClr val="FF0000"/>
                </a:solidFill>
                <a:latin typeface="Impact" panose="020B0806030902050204" pitchFamily="34" charset="0"/>
                <a:cs typeface="PT Bold Heading" panose="02010400000000000000" pitchFamily="2" charset="-78"/>
              </a:rPr>
              <a:t> أساسيين، هما:</a:t>
            </a:r>
          </a:p>
          <a:p>
            <a:pPr algn="r"/>
            <a:r>
              <a:rPr lang="ar-EG" sz="4000" dirty="0" smtClean="0">
                <a:solidFill>
                  <a:srgbClr val="FF0000"/>
                </a:solidFill>
                <a:latin typeface="Impact" panose="020B0806030902050204" pitchFamily="34" charset="0"/>
                <a:cs typeface="PT Bold Heading" panose="02010400000000000000" pitchFamily="2" charset="-78"/>
              </a:rPr>
              <a:t>1- أزلية الأفكار ودور العقل الإنساني: </a:t>
            </a:r>
          </a:p>
          <a:p>
            <a:pPr algn="r"/>
            <a:r>
              <a:rPr lang="ar-EG" sz="4000" dirty="0">
                <a:latin typeface="Impact" panose="020B0806030902050204" pitchFamily="34" charset="0"/>
                <a:cs typeface="PT Bold Heading" panose="02010400000000000000" pitchFamily="2" charset="-78"/>
              </a:rPr>
              <a:t>أي وجود أفكار عامة ثابتة ومطلقة وجدت من عقل عام أو قوة خارقة تسبق خبراتنا، وهذه الأفكار تشمل كل ما هو حقيقي، ووظيفة العقل البحث عن المعرفة والحقيقة المطلقة الموجودة في الكون، ويمكن معرفتها عن طريق إدراك الأشياء بالحواس؛ لأن العقل هو الوحيد القادر على الحكم على مدى مطابقة الأشياء لأصولها الأزلية.</a:t>
            </a:r>
          </a:p>
          <a:p>
            <a:pPr algn="r"/>
            <a:r>
              <a:rPr lang="ar-EG" sz="4000" dirty="0" smtClean="0">
                <a:solidFill>
                  <a:srgbClr val="FF0000"/>
                </a:solidFill>
                <a:latin typeface="Impact" panose="020B0806030902050204" pitchFamily="34" charset="0"/>
                <a:cs typeface="PT Bold Heading" panose="02010400000000000000" pitchFamily="2" charset="-78"/>
              </a:rPr>
              <a:t>2- القيم الحقة هي القيم المثالية:</a:t>
            </a:r>
            <a:r>
              <a:rPr lang="ar-EG" sz="4000" dirty="0" smtClean="0">
                <a:latin typeface="Impact" panose="020B0806030902050204" pitchFamily="34" charset="0"/>
                <a:cs typeface="PT Bold Heading" panose="02010400000000000000" pitchFamily="2" charset="-78"/>
              </a:rPr>
              <a:t/>
            </a:r>
            <a:br>
              <a:rPr lang="ar-EG" sz="4000" dirty="0" smtClean="0">
                <a:latin typeface="Impact" panose="020B0806030902050204" pitchFamily="34" charset="0"/>
                <a:cs typeface="PT Bold Heading" panose="02010400000000000000" pitchFamily="2" charset="-78"/>
              </a:rPr>
            </a:br>
            <a:r>
              <a:rPr lang="ar-EG" sz="4000" dirty="0" smtClean="0">
                <a:latin typeface="Impact" panose="020B0806030902050204" pitchFamily="34" charset="0"/>
                <a:cs typeface="PT Bold Heading" panose="02010400000000000000" pitchFamily="2" charset="-78"/>
              </a:rPr>
              <a:t>وهي التي أتت عبر العصور عن طريق المفكرين العظماء، ويمكن للإنسان بناء نظام من القيم على أساس هذا التراث ومن خلال </a:t>
            </a:r>
            <a:r>
              <a:rPr lang="ar-EG" sz="4000" dirty="0" smtClean="0">
                <a:latin typeface="Impact" panose="020B0806030902050204" pitchFamily="34" charset="0"/>
                <a:cs typeface="PT Bold Heading" panose="02010400000000000000" pitchFamily="2" charset="-78"/>
              </a:rPr>
              <a:t>العقل، ويعد أفلاطون من أبرز مفكريها.</a:t>
            </a:r>
            <a:r>
              <a:rPr lang="ar-EG" sz="4000" dirty="0" smtClean="0">
                <a:latin typeface="Impact" panose="020B0806030902050204" pitchFamily="34" charset="0"/>
                <a:cs typeface="PT Bold Heading" panose="02010400000000000000" pitchFamily="2" charset="-78"/>
              </a:rPr>
              <a:t/>
            </a:r>
            <a:br>
              <a:rPr lang="ar-EG" sz="4000" dirty="0" smtClean="0">
                <a:latin typeface="Impact" panose="020B0806030902050204" pitchFamily="34" charset="0"/>
                <a:cs typeface="PT Bold Heading" panose="02010400000000000000" pitchFamily="2" charset="-78"/>
              </a:rPr>
            </a:br>
            <a:r>
              <a:rPr lang="ar-EG" sz="4000" dirty="0" smtClean="0">
                <a:latin typeface="Impact" panose="020B0806030902050204" pitchFamily="34" charset="0"/>
                <a:cs typeface="PT Bold Heading" panose="02010400000000000000" pitchFamily="2" charset="-78"/>
              </a:rPr>
              <a:t> </a:t>
            </a: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3609501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a:bodyPr>
          <a:lstStyle/>
          <a:p>
            <a:pPr algn="r"/>
            <a:r>
              <a:rPr lang="ar-EG" sz="4000" dirty="0" smtClean="0">
                <a:solidFill>
                  <a:srgbClr val="FF0000"/>
                </a:solidFill>
                <a:latin typeface="Impact" panose="020B0806030902050204" pitchFamily="34" charset="0"/>
                <a:cs typeface="PT Bold Heading" panose="02010400000000000000" pitchFamily="2" charset="-78"/>
              </a:rPr>
              <a:t>1- </a:t>
            </a:r>
            <a:r>
              <a:rPr lang="ar-EG" sz="4000" u="sng" dirty="0" smtClean="0">
                <a:solidFill>
                  <a:srgbClr val="FF0000"/>
                </a:solidFill>
                <a:latin typeface="Impact" panose="020B0806030902050204" pitchFamily="34" charset="0"/>
                <a:cs typeface="PT Bold Heading" panose="02010400000000000000" pitchFamily="2" charset="-78"/>
              </a:rPr>
              <a:t>ضرورة المدرسة</a:t>
            </a:r>
            <a:r>
              <a:rPr lang="ar-EG" sz="4000" dirty="0" smtClean="0">
                <a:solidFill>
                  <a:srgbClr val="FF0000"/>
                </a:solidFill>
                <a:latin typeface="Impact" panose="020B0806030902050204" pitchFamily="34" charset="0"/>
                <a:cs typeface="PT Bold Heading" panose="02010400000000000000" pitchFamily="2" charset="-78"/>
              </a:rPr>
              <a:t>: وذلك للأسباب التالية:</a:t>
            </a:r>
          </a:p>
          <a:p>
            <a:pPr marL="571500" indent="-571500" algn="r">
              <a:buFontTx/>
              <a:buChar char="-"/>
            </a:pPr>
            <a:r>
              <a:rPr lang="ar-EG" sz="4000" dirty="0" smtClean="0">
                <a:solidFill>
                  <a:srgbClr val="FF0000"/>
                </a:solidFill>
                <a:latin typeface="Impact" panose="020B0806030902050204" pitchFamily="34" charset="0"/>
                <a:cs typeface="PT Bold Heading" panose="02010400000000000000" pitchFamily="2" charset="-78"/>
              </a:rPr>
              <a:t>طبيعة الإنسان العقلية: (</a:t>
            </a:r>
            <a:r>
              <a:rPr lang="ar-EG" sz="4000" dirty="0" smtClean="0">
                <a:latin typeface="Impact" panose="020B0806030902050204" pitchFamily="34" charset="0"/>
                <a:cs typeface="PT Bold Heading" panose="02010400000000000000" pitchFamily="2" charset="-78"/>
              </a:rPr>
              <a:t>أي ليس جسما فقط) أو الروحية أو الثقافية، وغذاء العقل هو المعرفة والثقافة، وإذا حرم الإنسان من ذلك صار حيوانا، مثال: طفل الغابة</a:t>
            </a:r>
          </a:p>
          <a:p>
            <a:pPr marL="571500" indent="-571500" algn="r">
              <a:buFontTx/>
              <a:buChar char="-"/>
            </a:pPr>
            <a:r>
              <a:rPr lang="ar-EG" sz="4000" dirty="0" smtClean="0">
                <a:solidFill>
                  <a:srgbClr val="FF0000"/>
                </a:solidFill>
                <a:latin typeface="Impact" panose="020B0806030902050204" pitchFamily="34" charset="0"/>
                <a:cs typeface="PT Bold Heading" panose="02010400000000000000" pitchFamily="2" charset="-78"/>
              </a:rPr>
              <a:t>طبيعته الاجتماعية: </a:t>
            </a:r>
            <a:r>
              <a:rPr lang="ar-EG" sz="4000" dirty="0">
                <a:latin typeface="Impact" panose="020B0806030902050204" pitchFamily="34" charset="0"/>
                <a:cs typeface="PT Bold Heading" panose="02010400000000000000" pitchFamily="2" charset="-78"/>
              </a:rPr>
              <a:t>فالإنسان كائن اجتماعي، والمدرسة تحقق له هذا الجو ، فالمدرسة نائبة المجتمع</a:t>
            </a:r>
          </a:p>
          <a:p>
            <a:pPr marL="571500" indent="-571500" algn="r">
              <a:buFontTx/>
              <a:buChar char="-"/>
            </a:pPr>
            <a:r>
              <a:rPr lang="ar-EG" sz="4000" dirty="0" smtClean="0">
                <a:solidFill>
                  <a:srgbClr val="FF0000"/>
                </a:solidFill>
                <a:latin typeface="Impact" panose="020B0806030902050204" pitchFamily="34" charset="0"/>
                <a:cs typeface="PT Bold Heading" panose="02010400000000000000" pitchFamily="2" charset="-78"/>
              </a:rPr>
              <a:t>كونه يولد بإمكانات واستعدادات في حالة كمون </a:t>
            </a:r>
            <a:r>
              <a:rPr lang="ar-EG" sz="4000" dirty="0">
                <a:latin typeface="Impact" panose="020B0806030902050204" pitchFamily="34" charset="0"/>
                <a:cs typeface="PT Bold Heading" panose="02010400000000000000" pitchFamily="2" charset="-78"/>
              </a:rPr>
              <a:t>وتحتاج إلى إظهار، وذلك من خلال التربية في المدرسة.</a:t>
            </a:r>
          </a:p>
        </p:txBody>
      </p:sp>
    </p:spTree>
    <p:extLst>
      <p:ext uri="{BB962C8B-B14F-4D97-AF65-F5344CB8AC3E}">
        <p14:creationId xmlns:p14="http://schemas.microsoft.com/office/powerpoint/2010/main" val="1160679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97577" y="216672"/>
            <a:ext cx="9144000" cy="1019946"/>
          </a:xfrm>
        </p:spPr>
        <p:txBody>
          <a:bodyPr>
            <a:normAutofit fontScale="90000"/>
          </a:bodyPr>
          <a:lstStyle/>
          <a:p>
            <a:r>
              <a:rPr lang="ar-EG" sz="4800" dirty="0">
                <a:solidFill>
                  <a:srgbClr val="FF0000"/>
                </a:solidFill>
                <a:latin typeface="Impact" panose="020B0806030902050204" pitchFamily="34" charset="0"/>
                <a:cs typeface="PT Bold Heading" panose="02010400000000000000" pitchFamily="2" charset="-78"/>
              </a:rPr>
              <a:t/>
            </a:r>
            <a:br>
              <a:rPr lang="ar-EG" sz="4800" dirty="0">
                <a:solidFill>
                  <a:srgbClr val="FF0000"/>
                </a:solidFill>
                <a:latin typeface="Impact" panose="020B0806030902050204" pitchFamily="34" charset="0"/>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ثانيا: </a:t>
            </a:r>
            <a:r>
              <a:rPr lang="ar-EG" sz="3600" dirty="0">
                <a:solidFill>
                  <a:srgbClr val="FF0000"/>
                </a:solidFill>
                <a:latin typeface="Impact" panose="020B0806030902050204" pitchFamily="34" charset="0"/>
                <a:cs typeface="PT Bold Heading" panose="02010400000000000000" pitchFamily="2" charset="-78"/>
              </a:rPr>
              <a:t>مذهب الفلسفة </a:t>
            </a:r>
            <a:r>
              <a:rPr lang="ar-EG" sz="3600" dirty="0" smtClean="0">
                <a:solidFill>
                  <a:srgbClr val="FF0000"/>
                </a:solidFill>
                <a:latin typeface="Impact" panose="020B0806030902050204" pitchFamily="34" charset="0"/>
                <a:cs typeface="PT Bold Heading" panose="02010400000000000000" pitchFamily="2" charset="-78"/>
              </a:rPr>
              <a:t>المثالية</a:t>
            </a:r>
            <a:r>
              <a:rPr lang="ar-EG" sz="3600" dirty="0">
                <a:solidFill>
                  <a:srgbClr val="FF0000"/>
                </a:solidFill>
                <a:latin typeface="Impact" panose="020B0806030902050204" pitchFamily="34" charset="0"/>
                <a:ea typeface="+mn-ea"/>
                <a:cs typeface="PT Bold Heading" panose="02010400000000000000" pitchFamily="2" charset="-78"/>
              </a:rPr>
              <a:t/>
            </a:r>
            <a:br>
              <a:rPr lang="ar-EG" sz="3600" dirty="0">
                <a:solidFill>
                  <a:srgbClr val="FF0000"/>
                </a:solidFill>
                <a:latin typeface="Impact" panose="020B0806030902050204" pitchFamily="34" charset="0"/>
                <a:ea typeface="+mn-ea"/>
                <a:cs typeface="PT Bold Heading" panose="02010400000000000000" pitchFamily="2" charset="-78"/>
              </a:rPr>
            </a:br>
            <a:r>
              <a:rPr lang="ar-EG" sz="3600" dirty="0" smtClean="0">
                <a:solidFill>
                  <a:srgbClr val="FF0000"/>
                </a:solidFill>
                <a:latin typeface="Impact" panose="020B0806030902050204" pitchFamily="34" charset="0"/>
                <a:cs typeface="PT Bold Heading" panose="02010400000000000000" pitchFamily="2" charset="-78"/>
              </a:rPr>
              <a:t>أ- الانعكاسات والتطبيقات التربوية </a:t>
            </a:r>
            <a:r>
              <a:rPr lang="ar-EG" sz="3600" dirty="0">
                <a:solidFill>
                  <a:srgbClr val="FF0000"/>
                </a:solidFill>
                <a:latin typeface="Impact" panose="020B0806030902050204" pitchFamily="34" charset="0"/>
                <a:cs typeface="PT Bold Heading" panose="02010400000000000000" pitchFamily="2" charset="-78"/>
              </a:rPr>
              <a:t>ل</a:t>
            </a:r>
            <a:r>
              <a:rPr lang="ar-EG" sz="3600" dirty="0" smtClean="0">
                <a:solidFill>
                  <a:srgbClr val="FF0000"/>
                </a:solidFill>
                <a:latin typeface="Impact" panose="020B0806030902050204" pitchFamily="34" charset="0"/>
                <a:cs typeface="PT Bold Heading" panose="02010400000000000000" pitchFamily="2" charset="-78"/>
              </a:rPr>
              <a:t>لفلسفة المثالية</a:t>
            </a:r>
            <a:endParaRPr lang="ar-EG" sz="3600" dirty="0">
              <a:solidFill>
                <a:srgbClr val="FF0000"/>
              </a:solidFill>
              <a:latin typeface="Impact" panose="020B0806030902050204" pitchFamily="34" charset="0"/>
              <a:ea typeface="+mn-ea"/>
              <a:cs typeface="PT Bold Heading" panose="02010400000000000000" pitchFamily="2" charset="-78"/>
            </a:endParaRPr>
          </a:p>
        </p:txBody>
      </p:sp>
      <p:sp>
        <p:nvSpPr>
          <p:cNvPr id="3" name="عنوان فرعي 2"/>
          <p:cNvSpPr>
            <a:spLocks noGrp="1"/>
          </p:cNvSpPr>
          <p:nvPr>
            <p:ph type="subTitle" idx="1"/>
          </p:nvPr>
        </p:nvSpPr>
        <p:spPr>
          <a:xfrm>
            <a:off x="69670" y="1262744"/>
            <a:ext cx="12122330" cy="5621382"/>
          </a:xfrm>
        </p:spPr>
        <p:txBody>
          <a:bodyPr>
            <a:normAutofit fontScale="92500" lnSpcReduction="20000"/>
          </a:bodyPr>
          <a:lstStyle/>
          <a:p>
            <a:pPr algn="r"/>
            <a:r>
              <a:rPr lang="ar-EG" sz="4000" dirty="0" smtClean="0">
                <a:solidFill>
                  <a:srgbClr val="FF0000"/>
                </a:solidFill>
                <a:latin typeface="Impact" panose="020B0806030902050204" pitchFamily="34" charset="0"/>
                <a:cs typeface="PT Bold Heading" panose="02010400000000000000" pitchFamily="2" charset="-78"/>
              </a:rPr>
              <a:t>2- </a:t>
            </a:r>
            <a:r>
              <a:rPr lang="ar-EG" sz="4000" u="sng" dirty="0" smtClean="0">
                <a:solidFill>
                  <a:srgbClr val="FF0000"/>
                </a:solidFill>
                <a:latin typeface="Impact" panose="020B0806030902050204" pitchFamily="34" charset="0"/>
                <a:cs typeface="PT Bold Heading" panose="02010400000000000000" pitchFamily="2" charset="-78"/>
              </a:rPr>
              <a:t>الأهداف التربوية</a:t>
            </a:r>
            <a:r>
              <a:rPr lang="ar-EG" sz="4000" dirty="0" smtClean="0">
                <a:solidFill>
                  <a:srgbClr val="FF0000"/>
                </a:solidFill>
                <a:latin typeface="Impact" panose="020B0806030902050204" pitchFamily="34" charset="0"/>
                <a:cs typeface="PT Bold Heading" panose="02010400000000000000" pitchFamily="2" charset="-78"/>
              </a:rPr>
              <a:t>:</a:t>
            </a:r>
          </a:p>
          <a:p>
            <a:pPr algn="r"/>
            <a:r>
              <a:rPr lang="ar-EG" sz="4000" dirty="0" smtClean="0">
                <a:solidFill>
                  <a:srgbClr val="FF0000"/>
                </a:solidFill>
                <a:latin typeface="Impact" panose="020B0806030902050204" pitchFamily="34" charset="0"/>
                <a:cs typeface="PT Bold Heading" panose="02010400000000000000" pitchFamily="2" charset="-78"/>
              </a:rPr>
              <a:t>تحدثوا عن أهداف فردية وأخرى اجتماعية للتربية</a:t>
            </a:r>
          </a:p>
          <a:p>
            <a:pPr algn="r"/>
            <a:r>
              <a:rPr lang="ar-EG" sz="4000" dirty="0">
                <a:solidFill>
                  <a:srgbClr val="FF0000"/>
                </a:solidFill>
                <a:latin typeface="Impact" panose="020B0806030902050204" pitchFamily="34" charset="0"/>
                <a:cs typeface="PT Bold Heading" panose="02010400000000000000" pitchFamily="2" charset="-78"/>
              </a:rPr>
              <a:t> </a:t>
            </a:r>
            <a:r>
              <a:rPr lang="ar-EG" sz="4000" dirty="0" smtClean="0">
                <a:solidFill>
                  <a:srgbClr val="FF0000"/>
                </a:solidFill>
                <a:latin typeface="Impact" panose="020B0806030902050204" pitchFamily="34" charset="0"/>
                <a:cs typeface="PT Bold Heading" panose="02010400000000000000" pitchFamily="2" charset="-78"/>
              </a:rPr>
              <a:t>   </a:t>
            </a:r>
            <a:r>
              <a:rPr lang="ar-EG" sz="4000" dirty="0" smtClean="0">
                <a:solidFill>
                  <a:srgbClr val="FF0000"/>
                </a:solidFill>
                <a:latin typeface="Impact" panose="020B0806030902050204" pitchFamily="34" charset="0"/>
                <a:cs typeface="PT Bold Heading" panose="02010400000000000000" pitchFamily="2" charset="-78"/>
              </a:rPr>
              <a:t>أ- الأهداف </a:t>
            </a:r>
            <a:r>
              <a:rPr lang="ar-EG" sz="4000" dirty="0" smtClean="0">
                <a:solidFill>
                  <a:srgbClr val="FF0000"/>
                </a:solidFill>
                <a:latin typeface="Impact" panose="020B0806030902050204" pitchFamily="34" charset="0"/>
                <a:cs typeface="PT Bold Heading" panose="02010400000000000000" pitchFamily="2" charset="-78"/>
              </a:rPr>
              <a:t>الفردية: </a:t>
            </a:r>
            <a:r>
              <a:rPr lang="ar-EG" sz="4000" dirty="0" smtClean="0">
                <a:latin typeface="Impact" panose="020B0806030902050204" pitchFamily="34" charset="0"/>
                <a:cs typeface="PT Bold Heading" panose="02010400000000000000" pitchFamily="2" charset="-78"/>
              </a:rPr>
              <a:t>    </a:t>
            </a:r>
          </a:p>
          <a:p>
            <a:pPr marL="742950" indent="-742950" algn="r">
              <a:buFont typeface="Arial" panose="020B0604020202020204" pitchFamily="34" charset="0"/>
              <a:buChar char="•"/>
            </a:pPr>
            <a:r>
              <a:rPr lang="ar-EG" sz="4000" dirty="0" smtClean="0">
                <a:solidFill>
                  <a:srgbClr val="FF0000"/>
                </a:solidFill>
                <a:latin typeface="Impact" panose="020B0806030902050204" pitchFamily="34" charset="0"/>
                <a:cs typeface="PT Bold Heading" panose="02010400000000000000" pitchFamily="2" charset="-78"/>
              </a:rPr>
              <a:t>تحقيق الذات: </a:t>
            </a:r>
            <a:r>
              <a:rPr lang="ar-EG" sz="4000" dirty="0" smtClean="0">
                <a:latin typeface="Impact" panose="020B0806030902050204" pitchFamily="34" charset="0"/>
                <a:cs typeface="PT Bold Heading" panose="02010400000000000000" pitchFamily="2" charset="-78"/>
              </a:rPr>
              <a:t>تحقيق شخصيته وتميزه عن أقرانه من خلال تنويع الخبرات.</a:t>
            </a:r>
          </a:p>
          <a:p>
            <a:pPr marL="742950" indent="-742950" algn="r">
              <a:buFont typeface="Arial" panose="020B0604020202020204" pitchFamily="34" charset="0"/>
              <a:buChar char="•"/>
            </a:pPr>
            <a:r>
              <a:rPr lang="ar-EG" sz="4000" dirty="0">
                <a:solidFill>
                  <a:srgbClr val="FF0000"/>
                </a:solidFill>
                <a:latin typeface="Impact" panose="020B0806030902050204" pitchFamily="34" charset="0"/>
                <a:cs typeface="PT Bold Heading" panose="02010400000000000000" pitchFamily="2" charset="-78"/>
              </a:rPr>
              <a:t>إكساب الفرد نظرة كلية عامة</a:t>
            </a:r>
          </a:p>
          <a:p>
            <a:pPr marL="742950" indent="-742950" algn="r">
              <a:buFont typeface="Arial" panose="020B0604020202020204" pitchFamily="34" charset="0"/>
              <a:buChar char="•"/>
            </a:pPr>
            <a:r>
              <a:rPr lang="ar-EG" sz="4000" dirty="0">
                <a:solidFill>
                  <a:srgbClr val="FF0000"/>
                </a:solidFill>
                <a:latin typeface="Impact" panose="020B0806030902050204" pitchFamily="34" charset="0"/>
                <a:cs typeface="PT Bold Heading" panose="02010400000000000000" pitchFamily="2" charset="-78"/>
              </a:rPr>
              <a:t>مساعدة الطلاب أن يحيوا حياة غنية ذات أهمية </a:t>
            </a:r>
            <a:r>
              <a:rPr lang="ar-EG" sz="4000" dirty="0">
                <a:latin typeface="Impact" panose="020B0806030902050204" pitchFamily="34" charset="0"/>
                <a:cs typeface="PT Bold Heading" panose="02010400000000000000" pitchFamily="2" charset="-78"/>
              </a:rPr>
              <a:t>ومساعدة الناس أن يعيشوا هذه الحياة.</a:t>
            </a:r>
          </a:p>
          <a:p>
            <a:pPr marL="742950" indent="-742950" algn="r">
              <a:buFont typeface="Arial" panose="020B0604020202020204" pitchFamily="34" charset="0"/>
              <a:buChar char="•"/>
            </a:pPr>
            <a:r>
              <a:rPr lang="ar-EG" sz="4000" dirty="0">
                <a:solidFill>
                  <a:srgbClr val="FF0000"/>
                </a:solidFill>
                <a:latin typeface="Impact" panose="020B0806030902050204" pitchFamily="34" charset="0"/>
                <a:cs typeface="PT Bold Heading" panose="02010400000000000000" pitchFamily="2" charset="-78"/>
              </a:rPr>
              <a:t>أن الحق والخير والجمال هي المثل العليا للبشر</a:t>
            </a:r>
            <a:r>
              <a:rPr lang="ar-EG" sz="4000" dirty="0">
                <a:latin typeface="Impact" panose="020B0806030902050204" pitchFamily="34" charset="0"/>
                <a:cs typeface="PT Bold Heading" panose="02010400000000000000" pitchFamily="2" charset="-78"/>
              </a:rPr>
              <a:t>، وعلى التربية مساعدتهم على تحقيق هذه القيم في نفسه</a:t>
            </a:r>
            <a:r>
              <a:rPr lang="ar-EG" sz="4000" dirty="0" smtClean="0">
                <a:latin typeface="Impact" panose="020B0806030902050204" pitchFamily="34" charset="0"/>
                <a:cs typeface="PT Bold Heading" panose="02010400000000000000" pitchFamily="2" charset="-78"/>
              </a:rPr>
              <a:t>. أي تكوين الشخص المتكامل.</a:t>
            </a:r>
            <a:endParaRPr lang="ar-EG" sz="4000" dirty="0">
              <a:latin typeface="Impact" panose="020B0806030902050204" pitchFamily="34" charset="0"/>
              <a:cs typeface="PT Bold Heading" panose="02010400000000000000" pitchFamily="2" charset="-78"/>
            </a:endParaRPr>
          </a:p>
        </p:txBody>
      </p:sp>
    </p:spTree>
    <p:extLst>
      <p:ext uri="{BB962C8B-B14F-4D97-AF65-F5344CB8AC3E}">
        <p14:creationId xmlns:p14="http://schemas.microsoft.com/office/powerpoint/2010/main" val="993124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1822</Words>
  <Application>Microsoft Office PowerPoint</Application>
  <PresentationFormat>شاشة عريضة</PresentationFormat>
  <Paragraphs>128</Paragraphs>
  <Slides>19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19</vt:i4>
      </vt:variant>
    </vt:vector>
  </HeadingPairs>
  <TitlesOfParts>
    <vt:vector size="26" baseType="lpstr">
      <vt:lpstr>Arial</vt:lpstr>
      <vt:lpstr>Calibri</vt:lpstr>
      <vt:lpstr>Calibri Light</vt:lpstr>
      <vt:lpstr>Impact</vt:lpstr>
      <vt:lpstr>PT Bold Heading</vt:lpstr>
      <vt:lpstr>Times New Roman</vt:lpstr>
      <vt:lpstr>نسق Office</vt:lpstr>
      <vt:lpstr>محاضرات مقرر  الأصول الاجتماعية والفلسفية للتربية الفرقة الرابعة " عام" جميع الشعب محاضرة بعنوان  " المذاهب الفلسفية ونظرياتها التربوية " إعداد  أ.د. هاني محمد يونس د. شحته سعد موافي د. نجلاء أحمد شاهين  قسم أصول التربية  كلية التربية- جامعة بنها</vt:lpstr>
      <vt:lpstr> المذاهب الفلسفية ونظرياتها التربوية</vt:lpstr>
      <vt:lpstr> المذاهب الفلسفية ونظرياتها التربوية أولا: مذهب الفلسفة الطبيعية</vt:lpstr>
      <vt:lpstr> أولا: مذهب الفلسفة الطبيعية أ- : مباديء الفلسفة الطبيعية</vt:lpstr>
      <vt:lpstr> أولا: مذهب الفلسفة الطبيعية ب-الأسس التربوية للفلسفة الطبيعية</vt:lpstr>
      <vt:lpstr> أولا: مذهب الفلسفة الطبيعية ب-الأسس التربوية للفلسفة الطبيعية</vt:lpstr>
      <vt:lpstr> ثانيا: مذهب الفلسفة المثالية أ- مباديء الفلسفة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أ- الانعكاسات والتطبيقات التربوية للفلسفة المثالية</vt:lpstr>
      <vt:lpstr> ثانيا: مذهب الفلسفة المثالية ب- انتقادات وجهت للفلسفة المثالية</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مقرر  الأصول الاجتماعية والفلسفية للتربية الفرقة الرابعة " عام" جميع الشعب المحاضرة الثانية إعداد  أ.د. هاني محمد يونس د. شحته سعد موافي د. نجلاء أحمد شاهين  قسم أصول التربية  كلية التربية- جامعة بنها</dc:title>
  <dc:creator>هاني يونس</dc:creator>
  <cp:lastModifiedBy>هاني يونس</cp:lastModifiedBy>
  <cp:revision>6</cp:revision>
  <dcterms:created xsi:type="dcterms:W3CDTF">2020-03-26T14:59:38Z</dcterms:created>
  <dcterms:modified xsi:type="dcterms:W3CDTF">2020-03-26T15:50:56Z</dcterms:modified>
</cp:coreProperties>
</file>